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310" r:id="rId3"/>
    <p:sldId id="309" r:id="rId4"/>
    <p:sldId id="311" r:id="rId5"/>
    <p:sldId id="337" r:id="rId6"/>
    <p:sldId id="316" r:id="rId7"/>
    <p:sldId id="312" r:id="rId8"/>
    <p:sldId id="320" r:id="rId9"/>
    <p:sldId id="317" r:id="rId10"/>
    <p:sldId id="318" r:id="rId11"/>
    <p:sldId id="326" r:id="rId12"/>
    <p:sldId id="321" r:id="rId13"/>
    <p:sldId id="327" r:id="rId14"/>
    <p:sldId id="329" r:id="rId15"/>
    <p:sldId id="322" r:id="rId16"/>
    <p:sldId id="336" r:id="rId17"/>
    <p:sldId id="324" r:id="rId18"/>
    <p:sldId id="325" r:id="rId19"/>
    <p:sldId id="335" r:id="rId20"/>
    <p:sldId id="30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4" autoAdjust="0"/>
    <p:restoredTop sz="94660"/>
  </p:normalViewPr>
  <p:slideViewPr>
    <p:cSldViewPr>
      <p:cViewPr varScale="1">
        <p:scale>
          <a:sx n="108" d="100"/>
          <a:sy n="108" d="100"/>
        </p:scale>
        <p:origin x="154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E1FFF2-475B-4735-B708-7A022D9421BC}" type="datetimeFigureOut">
              <a:rPr lang="en-US" smtClean="0"/>
              <a:pPr/>
              <a:t>10/30/2019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D57FAB-4E3C-4A54-B35B-E0E83F2CB832}" type="slidenum">
              <a:rPr lang="en-US" smtClean="0"/>
              <a:pPr/>
              <a:t>‹#›</a:t>
            </a:fld>
            <a:endParaRPr lang="en-US"/>
          </a:p>
        </p:txBody>
      </p:sp>
    </p:spTree>
    <p:extLst>
      <p:ext uri="{BB962C8B-B14F-4D97-AF65-F5344CB8AC3E}">
        <p14:creationId xmlns:p14="http://schemas.microsoft.com/office/powerpoint/2010/main" val="1473201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F661BE-B1D0-4108-A9F1-059850717224}" type="slidenum">
              <a:rPr lang="el-GR"/>
              <a:pPr/>
              <a:t>14</a:t>
            </a:fld>
            <a:endParaRPr lang="el-GR"/>
          </a:p>
        </p:txBody>
      </p:sp>
      <p:sp>
        <p:nvSpPr>
          <p:cNvPr id="111618" name="Rectangle 2"/>
          <p:cNvSpPr>
            <a:spLocks noGrp="1" noRot="1" noChangeAspect="1" noChangeArrowheads="1" noTextEdit="1"/>
          </p:cNvSpPr>
          <p:nvPr>
            <p:ph type="sldImg"/>
          </p:nvPr>
        </p:nvSpPr>
        <p:spPr>
          <a:xfrm>
            <a:off x="1143000" y="685800"/>
            <a:ext cx="4572000" cy="3429000"/>
          </a:xfrm>
          <a:ln/>
        </p:spPr>
      </p:sp>
      <p:sp>
        <p:nvSpPr>
          <p:cNvPr id="111619" name="Rectangle 3"/>
          <p:cNvSpPr>
            <a:spLocks noGrp="1" noChangeArrowheads="1"/>
          </p:cNvSpPr>
          <p:nvPr>
            <p:ph type="body" idx="1"/>
          </p:nvPr>
        </p:nvSpPr>
        <p:spPr/>
        <p:txBody>
          <a:bodyPr/>
          <a:lstStyle/>
          <a:p>
            <a:endParaRPr lang="fr-FR" dirty="0"/>
          </a:p>
        </p:txBody>
      </p:sp>
    </p:spTree>
    <p:extLst>
      <p:ext uri="{BB962C8B-B14F-4D97-AF65-F5344CB8AC3E}">
        <p14:creationId xmlns:p14="http://schemas.microsoft.com/office/powerpoint/2010/main" val="3689405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D52497E-6F50-43F3-96D2-19EDE58DC0AC}" type="datetime1">
              <a:rPr lang="en-US" smtClean="0"/>
              <a:pPr/>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57CB5D-261B-497A-A0B7-A6AD077B9931}" type="datetime1">
              <a:rPr lang="en-US" smtClean="0"/>
              <a:pPr/>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F4D682-3FF0-4364-B811-188D0823D3BE}" type="datetime1">
              <a:rPr lang="en-US" smtClean="0"/>
              <a:pPr/>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680BB0-4B38-409D-906B-8F4ECE0DCAB1}" type="datetime1">
              <a:rPr lang="en-US" smtClean="0"/>
              <a:pPr/>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558D7F-A46A-4358-8E08-FB9447D93F8C}" type="datetime1">
              <a:rPr lang="en-US" smtClean="0"/>
              <a:pPr/>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2FD81A-9A49-4DF9-8B1D-0C4EBEC2ACBB}" type="datetime1">
              <a:rPr lang="en-US" smtClean="0"/>
              <a:pPr/>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EA2AA4-FD12-421C-867C-BFF08B7F943A}" type="datetime1">
              <a:rPr lang="en-US" smtClean="0"/>
              <a:pPr/>
              <a:t>10/30/2019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73B617-CE75-4E9F-A051-B856D6FCCBAE}" type="datetime1">
              <a:rPr lang="en-US" smtClean="0"/>
              <a:pPr/>
              <a:t>10/30/2019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C700FD-A1A2-4F7D-8A6C-3D1A60B04FF9}" type="datetime1">
              <a:rPr lang="en-US" smtClean="0"/>
              <a:pPr/>
              <a:t>10/30/2019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38AA22-7BA0-4C24-988A-8900173C5193}" type="datetime1">
              <a:rPr lang="en-US" smtClean="0"/>
              <a:pPr/>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43CFCB-4FEA-4D2E-8B7D-768D1F521BA9}" type="datetime1">
              <a:rPr lang="en-US" smtClean="0"/>
              <a:pPr/>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9ADB6B-1D94-4D86-853C-87ADDC75568F}" type="datetime1">
              <a:rPr lang="en-US" smtClean="0"/>
              <a:pPr/>
              <a:t>10/30/2019</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skoulik@civil.auth.gr"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hyperlink" Target="http://www.inweb.g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4.jpe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hyperlink" Target="http://www.inweb.gr/mca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552700" y="5145144"/>
            <a:ext cx="4038600" cy="1384481"/>
          </a:xfrm>
          <a:prstGeom prst="rect">
            <a:avLst/>
          </a:prstGeom>
          <a:noFill/>
          <a:ln w="9525">
            <a:noFill/>
            <a:miter lim="800000"/>
            <a:headEnd/>
            <a:tailEnd/>
          </a:ln>
        </p:spPr>
      </p:pic>
      <p:sp>
        <p:nvSpPr>
          <p:cNvPr id="2" name="Title 1"/>
          <p:cNvSpPr>
            <a:spLocks noGrp="1"/>
          </p:cNvSpPr>
          <p:nvPr>
            <p:ph type="ctrTitle"/>
          </p:nvPr>
        </p:nvSpPr>
        <p:spPr>
          <a:xfrm>
            <a:off x="-76200" y="1600200"/>
            <a:ext cx="9525000" cy="987993"/>
          </a:xfrm>
        </p:spPr>
        <p:txBody>
          <a:bodyPr>
            <a:noAutofit/>
          </a:bodyPr>
          <a:lstStyle/>
          <a:p>
            <a:r>
              <a:rPr lang="en-US" sz="2800" b="1" dirty="0">
                <a:solidFill>
                  <a:schemeClr val="bg2">
                    <a:lumMod val="25000"/>
                  </a:schemeClr>
                </a:solidFill>
              </a:rPr>
              <a:t>UNESCO Chair/International Network of </a:t>
            </a:r>
            <a:br>
              <a:rPr lang="en-US" sz="2800" b="1" dirty="0">
                <a:solidFill>
                  <a:schemeClr val="bg2">
                    <a:lumMod val="25000"/>
                  </a:schemeClr>
                </a:solidFill>
              </a:rPr>
            </a:br>
            <a:r>
              <a:rPr lang="en-US" sz="2800" b="1" dirty="0">
                <a:solidFill>
                  <a:schemeClr val="bg2">
                    <a:lumMod val="25000"/>
                  </a:schemeClr>
                </a:solidFill>
              </a:rPr>
              <a:t>Water-Environment </a:t>
            </a:r>
            <a:r>
              <a:rPr lang="en-US" sz="2800" b="1" dirty="0" err="1">
                <a:solidFill>
                  <a:schemeClr val="bg2">
                    <a:lumMod val="25000"/>
                  </a:schemeClr>
                </a:solidFill>
              </a:rPr>
              <a:t>Centres</a:t>
            </a:r>
            <a:r>
              <a:rPr lang="en-US" sz="2800" b="1" dirty="0">
                <a:solidFill>
                  <a:schemeClr val="bg2">
                    <a:lumMod val="25000"/>
                  </a:schemeClr>
                </a:solidFill>
              </a:rPr>
              <a:t> for the Balkans (INWEB)</a:t>
            </a:r>
          </a:p>
        </p:txBody>
      </p:sp>
      <p:sp>
        <p:nvSpPr>
          <p:cNvPr id="8" name="Rectangle 7"/>
          <p:cNvSpPr/>
          <p:nvPr/>
        </p:nvSpPr>
        <p:spPr>
          <a:xfrm>
            <a:off x="2047875" y="4411678"/>
            <a:ext cx="5104801" cy="646331"/>
          </a:xfrm>
          <a:prstGeom prst="rect">
            <a:avLst/>
          </a:prstGeom>
        </p:spPr>
        <p:txBody>
          <a:bodyPr wrap="square">
            <a:spAutoFit/>
          </a:bodyPr>
          <a:lstStyle/>
          <a:p>
            <a:pPr algn="ctr" fontAlgn="base">
              <a:spcBef>
                <a:spcPct val="0"/>
              </a:spcBef>
              <a:spcAft>
                <a:spcPct val="0"/>
              </a:spcAft>
            </a:pPr>
            <a:r>
              <a:rPr lang="en-US" b="1" dirty="0">
                <a:solidFill>
                  <a:srgbClr val="4092C2"/>
                </a:solidFill>
              </a:rPr>
              <a:t>Dr. </a:t>
            </a:r>
            <a:r>
              <a:rPr lang="en-US" b="1" dirty="0" err="1">
                <a:solidFill>
                  <a:srgbClr val="4092C2"/>
                </a:solidFill>
              </a:rPr>
              <a:t>Skoulikaris</a:t>
            </a:r>
            <a:r>
              <a:rPr lang="en-US" b="1" dirty="0">
                <a:solidFill>
                  <a:srgbClr val="4092C2"/>
                </a:solidFill>
              </a:rPr>
              <a:t> </a:t>
            </a:r>
            <a:r>
              <a:rPr lang="en-US" b="1" dirty="0" err="1">
                <a:solidFill>
                  <a:srgbClr val="4092C2"/>
                </a:solidFill>
              </a:rPr>
              <a:t>Charalampos</a:t>
            </a:r>
            <a:r>
              <a:rPr lang="en-US" b="1" dirty="0">
                <a:solidFill>
                  <a:srgbClr val="4092C2"/>
                </a:solidFill>
              </a:rPr>
              <a:t> (</a:t>
            </a:r>
            <a:r>
              <a:rPr lang="en-US" b="1" dirty="0" err="1">
                <a:solidFill>
                  <a:srgbClr val="4092C2"/>
                </a:solidFill>
              </a:rPr>
              <a:t>Haris</a:t>
            </a:r>
            <a:r>
              <a:rPr lang="en-US" b="1" dirty="0">
                <a:solidFill>
                  <a:srgbClr val="4092C2"/>
                </a:solidFill>
              </a:rPr>
              <a:t>), </a:t>
            </a:r>
          </a:p>
          <a:p>
            <a:pPr algn="ctr" fontAlgn="base">
              <a:spcBef>
                <a:spcPct val="0"/>
              </a:spcBef>
              <a:spcAft>
                <a:spcPct val="0"/>
              </a:spcAft>
            </a:pPr>
            <a:r>
              <a:rPr lang="en-US" b="1" dirty="0">
                <a:solidFill>
                  <a:schemeClr val="bg2">
                    <a:lumMod val="50000"/>
                  </a:schemeClr>
                </a:solidFill>
                <a:hlinkClick r:id="rId3"/>
              </a:rPr>
              <a:t>hskoulik@civil.auth.gr</a:t>
            </a:r>
            <a:endParaRPr lang="en-US" b="1" dirty="0"/>
          </a:p>
        </p:txBody>
      </p:sp>
      <p:sp>
        <p:nvSpPr>
          <p:cNvPr id="9" name="Rectangle 8"/>
          <p:cNvSpPr/>
          <p:nvPr/>
        </p:nvSpPr>
        <p:spPr>
          <a:xfrm>
            <a:off x="238960" y="2843570"/>
            <a:ext cx="8894679" cy="523220"/>
          </a:xfrm>
          <a:prstGeom prst="rect">
            <a:avLst/>
          </a:prstGeom>
        </p:spPr>
        <p:txBody>
          <a:bodyPr wrap="none">
            <a:spAutoFit/>
          </a:bodyPr>
          <a:lstStyle/>
          <a:p>
            <a:pPr algn="ctr"/>
            <a:r>
              <a:rPr lang="en-US" sz="2800" b="1" dirty="0">
                <a:solidFill>
                  <a:schemeClr val="bg2">
                    <a:lumMod val="75000"/>
                  </a:schemeClr>
                </a:solidFill>
              </a:rPr>
              <a:t>INWEB's contribution to the SDGs implementation process	</a:t>
            </a:r>
          </a:p>
        </p:txBody>
      </p:sp>
      <p:sp>
        <p:nvSpPr>
          <p:cNvPr id="5" name="Rectangle 4"/>
          <p:cNvSpPr/>
          <p:nvPr/>
        </p:nvSpPr>
        <p:spPr>
          <a:xfrm>
            <a:off x="3200400" y="6529625"/>
            <a:ext cx="3053400" cy="369332"/>
          </a:xfrm>
          <a:prstGeom prst="rect">
            <a:avLst/>
          </a:prstGeom>
        </p:spPr>
        <p:txBody>
          <a:bodyPr wrap="none">
            <a:spAutoFit/>
          </a:bodyPr>
          <a:lstStyle/>
          <a:p>
            <a:r>
              <a:rPr lang="en-US" b="1" dirty="0">
                <a:solidFill>
                  <a:schemeClr val="bg2">
                    <a:lumMod val="50000"/>
                  </a:schemeClr>
                </a:solidFill>
              </a:rPr>
              <a:t>Thessaloniki, </a:t>
            </a:r>
            <a:r>
              <a:rPr lang="en-US" b="1" dirty="0" smtClean="0">
                <a:solidFill>
                  <a:schemeClr val="bg2">
                    <a:lumMod val="50000"/>
                  </a:schemeClr>
                </a:solidFill>
              </a:rPr>
              <a:t>31 October </a:t>
            </a:r>
            <a:r>
              <a:rPr lang="en-US" b="1" dirty="0">
                <a:solidFill>
                  <a:schemeClr val="bg2">
                    <a:lumMod val="50000"/>
                  </a:schemeClr>
                </a:solidFill>
              </a:rPr>
              <a:t>2019</a:t>
            </a:r>
            <a:endParaRPr lang="en-US" dirty="0">
              <a:solidFill>
                <a:schemeClr val="bg2">
                  <a:lumMod val="50000"/>
                </a:schemeClr>
              </a:solidFill>
            </a:endParaRPr>
          </a:p>
        </p:txBody>
      </p:sp>
      <p:pic>
        <p:nvPicPr>
          <p:cNvPr id="3" name="Picture 2"/>
          <p:cNvPicPr>
            <a:picLocks noChangeAspect="1"/>
          </p:cNvPicPr>
          <p:nvPr/>
        </p:nvPicPr>
        <p:blipFill>
          <a:blip r:embed="rId4"/>
          <a:stretch>
            <a:fillRect/>
          </a:stretch>
        </p:blipFill>
        <p:spPr>
          <a:xfrm>
            <a:off x="457199" y="27666"/>
            <a:ext cx="8458493" cy="152896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164346" y="304800"/>
            <a:ext cx="8979654" cy="63648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10" descr="Background_bottom.jpg"/>
          <p:cNvPicPr>
            <a:picLocks noChangeAspect="1"/>
          </p:cNvPicPr>
          <p:nvPr/>
        </p:nvPicPr>
        <p:blipFill>
          <a:blip r:embed="rId2" cstate="print"/>
          <a:srcRect r="876"/>
          <a:stretch>
            <a:fillRect/>
          </a:stretch>
        </p:blipFill>
        <p:spPr bwMode="auto">
          <a:xfrm>
            <a:off x="-19050" y="1"/>
            <a:ext cx="9163050" cy="838200"/>
          </a:xfrm>
          <a:prstGeom prst="rect">
            <a:avLst/>
          </a:prstGeom>
          <a:noFill/>
          <a:ln w="9525">
            <a:noFill/>
            <a:miter lim="800000"/>
            <a:headEnd/>
            <a:tailEnd/>
          </a:ln>
        </p:spPr>
      </p:pic>
      <p:sp>
        <p:nvSpPr>
          <p:cNvPr id="6" name="Title 1"/>
          <p:cNvSpPr txBox="1">
            <a:spLocks/>
          </p:cNvSpPr>
          <p:nvPr/>
        </p:nvSpPr>
        <p:spPr>
          <a:xfrm>
            <a:off x="152400" y="152400"/>
            <a:ext cx="8839200" cy="563562"/>
          </a:xfrm>
          <a:prstGeom prst="rect">
            <a:avLst/>
          </a:prstGeom>
        </p:spPr>
        <p:txBody>
          <a:bodyPr vert="horz" lIns="91440" tIns="45720" rIns="91440" bIns="45720" rtlCol="0" anchor="ctr">
            <a:noAutofit/>
          </a:bodyPr>
          <a:lstStyle/>
          <a:p>
            <a:pPr lvl="0" algn="ctr">
              <a:spcBef>
                <a:spcPct val="0"/>
              </a:spcBef>
              <a:defRPr/>
            </a:pPr>
            <a:r>
              <a:rPr lang="en-US" sz="3600" b="1" dirty="0">
                <a:solidFill>
                  <a:schemeClr val="bg1"/>
                </a:solidFill>
                <a:latin typeface="+mj-lt"/>
                <a:ea typeface="+mj-ea"/>
                <a:cs typeface="+mj-cs"/>
              </a:rPr>
              <a:t>Inventory of transboundary aquifers in Africa</a:t>
            </a:r>
          </a:p>
        </p:txBody>
      </p:sp>
      <p:pic>
        <p:nvPicPr>
          <p:cNvPr id="4098" name="Picture 2"/>
          <p:cNvPicPr>
            <a:picLocks noChangeAspect="1" noChangeArrowheads="1"/>
          </p:cNvPicPr>
          <p:nvPr/>
        </p:nvPicPr>
        <p:blipFill>
          <a:blip r:embed="rId3" cstate="print"/>
          <a:srcRect/>
          <a:stretch>
            <a:fillRect/>
          </a:stretch>
        </p:blipFill>
        <p:spPr bwMode="auto">
          <a:xfrm>
            <a:off x="228600" y="914399"/>
            <a:ext cx="8915400" cy="5715001"/>
          </a:xfrm>
          <a:prstGeom prst="rect">
            <a:avLst/>
          </a:prstGeom>
          <a:noFill/>
          <a:ln w="9525">
            <a:noFill/>
            <a:miter lim="800000"/>
            <a:headEnd/>
            <a:tailEnd/>
          </a:ln>
        </p:spPr>
      </p:pic>
      <p:sp>
        <p:nvSpPr>
          <p:cNvPr id="2" name="Rectangle 1"/>
          <p:cNvSpPr/>
          <p:nvPr/>
        </p:nvSpPr>
        <p:spPr>
          <a:xfrm>
            <a:off x="419100" y="5334000"/>
            <a:ext cx="8305800" cy="1107996"/>
          </a:xfrm>
          <a:prstGeom prst="rect">
            <a:avLst/>
          </a:prstGeom>
          <a:solidFill>
            <a:schemeClr val="bg1">
              <a:lumMod val="95000"/>
            </a:schemeClr>
          </a:solidFill>
          <a:ln>
            <a:solidFill>
              <a:schemeClr val="accent1"/>
            </a:solidFill>
          </a:ln>
        </p:spPr>
        <p:txBody>
          <a:bodyPr wrap="square">
            <a:spAutoFit/>
          </a:bodyPr>
          <a:lstStyle/>
          <a:p>
            <a:r>
              <a:rPr lang="en-US" sz="2200" b="1" dirty="0">
                <a:solidFill>
                  <a:srgbClr val="1C92FF"/>
                </a:solidFill>
              </a:rPr>
              <a:t>Knowledge, science, technology and innovation (STI): </a:t>
            </a:r>
            <a:r>
              <a:rPr lang="en-US" sz="2200" dirty="0">
                <a:solidFill>
                  <a:srgbClr val="000000"/>
                </a:solidFill>
              </a:rPr>
              <a:t>the new Agenda recognizes the importance of fully harnessing STI and Information and Communication Technologies (ICT) for sustainable development.</a:t>
            </a:r>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srcRect l="18832" t="52962" r="57454"/>
          <a:stretch>
            <a:fillRect/>
          </a:stretch>
        </p:blipFill>
        <p:spPr bwMode="auto">
          <a:xfrm>
            <a:off x="0" y="1371600"/>
            <a:ext cx="3684694" cy="1828800"/>
          </a:xfrm>
          <a:prstGeom prst="rect">
            <a:avLst/>
          </a:prstGeom>
          <a:noFill/>
          <a:ln w="9525">
            <a:noFill/>
            <a:miter lim="800000"/>
            <a:headEnd/>
            <a:tailEnd/>
          </a:ln>
        </p:spPr>
      </p:pic>
      <p:sp>
        <p:nvSpPr>
          <p:cNvPr id="3" name="Content Placeholder 2"/>
          <p:cNvSpPr>
            <a:spLocks noGrp="1"/>
          </p:cNvSpPr>
          <p:nvPr>
            <p:ph idx="1"/>
          </p:nvPr>
        </p:nvSpPr>
        <p:spPr>
          <a:xfrm>
            <a:off x="157688" y="3683340"/>
            <a:ext cx="8915400" cy="1887415"/>
          </a:xfrm>
        </p:spPr>
        <p:txBody>
          <a:bodyPr>
            <a:normAutofit/>
          </a:bodyPr>
          <a:lstStyle/>
          <a:p>
            <a:pPr marL="0" indent="0">
              <a:buNone/>
            </a:pPr>
            <a:r>
              <a:rPr lang="en-GB" sz="2400" dirty="0"/>
              <a:t>The UNESCO/HELP programme established a global network of experimental basins with the aim of exchanging experience on how to apply the IWRM framework by linking hydrology and policy issues. </a:t>
            </a:r>
          </a:p>
          <a:p>
            <a:pPr algn="ctr">
              <a:buNone/>
            </a:pPr>
            <a:r>
              <a:rPr lang="en-GB" sz="2400" b="1" i="1" dirty="0">
                <a:solidFill>
                  <a:srgbClr val="0070C0"/>
                </a:solidFill>
              </a:rPr>
              <a:t>The Mesta/Nestos case study</a:t>
            </a:r>
            <a:endParaRPr lang="en-US" sz="2400" b="1" i="1" dirty="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pic>
        <p:nvPicPr>
          <p:cNvPr id="6" name="Image 10" descr="Background_bottom.jpg"/>
          <p:cNvPicPr>
            <a:picLocks noChangeAspect="1"/>
          </p:cNvPicPr>
          <p:nvPr/>
        </p:nvPicPr>
        <p:blipFill>
          <a:blip r:embed="rId3" cstate="print"/>
          <a:srcRect r="876"/>
          <a:stretch>
            <a:fillRect/>
          </a:stretch>
        </p:blipFill>
        <p:spPr bwMode="auto">
          <a:xfrm>
            <a:off x="-19051" y="1"/>
            <a:ext cx="9163051" cy="1052513"/>
          </a:xfrm>
          <a:prstGeom prst="rect">
            <a:avLst/>
          </a:prstGeom>
          <a:noFill/>
          <a:ln w="9525">
            <a:noFill/>
            <a:miter lim="800000"/>
            <a:headEnd/>
            <a:tailEnd/>
          </a:ln>
        </p:spPr>
      </p:pic>
      <p:sp>
        <p:nvSpPr>
          <p:cNvPr id="7" name="Titre 1"/>
          <p:cNvSpPr>
            <a:spLocks/>
          </p:cNvSpPr>
          <p:nvPr/>
        </p:nvSpPr>
        <p:spPr bwMode="auto">
          <a:xfrm>
            <a:off x="179389" y="115889"/>
            <a:ext cx="8713787" cy="865187"/>
          </a:xfrm>
          <a:prstGeom prst="rect">
            <a:avLst/>
          </a:prstGeom>
          <a:noFill/>
          <a:ln w="9525">
            <a:noFill/>
            <a:miter lim="800000"/>
            <a:headEnd/>
            <a:tailEnd/>
          </a:ln>
        </p:spPr>
        <p:txBody>
          <a:bodyPr anchor="ctr"/>
          <a:lstStyle/>
          <a:p>
            <a:pPr algn="ctr"/>
            <a:r>
              <a:rPr lang="en-US" sz="3200" b="1" dirty="0">
                <a:solidFill>
                  <a:schemeClr val="bg1"/>
                </a:solidFill>
              </a:rPr>
              <a:t>Mathematical </a:t>
            </a:r>
            <a:r>
              <a:rPr lang="en-US" sz="3200" b="1" dirty="0" err="1">
                <a:solidFill>
                  <a:schemeClr val="bg1"/>
                </a:solidFill>
              </a:rPr>
              <a:t>modelling</a:t>
            </a:r>
            <a:r>
              <a:rPr lang="en-US" sz="3200" b="1" dirty="0">
                <a:solidFill>
                  <a:schemeClr val="bg1"/>
                </a:solidFill>
              </a:rPr>
              <a:t> of hydrological and environmental phenomena</a:t>
            </a:r>
          </a:p>
        </p:txBody>
      </p:sp>
      <p:sp>
        <p:nvSpPr>
          <p:cNvPr id="8" name="Rectangle 7"/>
          <p:cNvSpPr/>
          <p:nvPr/>
        </p:nvSpPr>
        <p:spPr>
          <a:xfrm>
            <a:off x="3352800" y="1219200"/>
            <a:ext cx="5791200" cy="1938992"/>
          </a:xfrm>
          <a:prstGeom prst="rect">
            <a:avLst/>
          </a:prstGeom>
        </p:spPr>
        <p:txBody>
          <a:bodyPr wrap="square">
            <a:spAutoFit/>
          </a:bodyPr>
          <a:lstStyle/>
          <a:p>
            <a:pPr lvl="0">
              <a:spcBef>
                <a:spcPct val="20000"/>
              </a:spcBef>
            </a:pPr>
            <a:r>
              <a:rPr lang="en-GB" sz="2400" dirty="0">
                <a:solidFill>
                  <a:prstClr val="black"/>
                </a:solidFill>
              </a:rPr>
              <a:t>In order to address </a:t>
            </a:r>
            <a:r>
              <a:rPr lang="en-GB" sz="2400" b="1" dirty="0">
                <a:solidFill>
                  <a:prstClr val="black"/>
                </a:solidFill>
              </a:rPr>
              <a:t>IWRM</a:t>
            </a:r>
            <a:r>
              <a:rPr lang="en-GB" sz="2400" dirty="0">
                <a:solidFill>
                  <a:prstClr val="black"/>
                </a:solidFill>
              </a:rPr>
              <a:t>, UNESCO initiated, in the frame of IHP, the HELP global programme, aiming to reducing the gaps between </a:t>
            </a:r>
            <a:r>
              <a:rPr lang="en-GB" sz="2400" b="1" dirty="0">
                <a:solidFill>
                  <a:prstClr val="black"/>
                </a:solidFill>
              </a:rPr>
              <a:t>Hydrology, Environment, Life and Policy (HELP) </a:t>
            </a:r>
            <a:endParaRPr lang="en-US" sz="2400" b="1" dirty="0">
              <a:solidFill>
                <a:prstClr val="black"/>
              </a:solidFill>
            </a:endParaRPr>
          </a:p>
        </p:txBody>
      </p:sp>
      <p:sp>
        <p:nvSpPr>
          <p:cNvPr id="9" name="Rectangle 8"/>
          <p:cNvSpPr/>
          <p:nvPr/>
        </p:nvSpPr>
        <p:spPr>
          <a:xfrm>
            <a:off x="154171" y="5730617"/>
            <a:ext cx="8859103" cy="830997"/>
          </a:xfrm>
          <a:prstGeom prst="rect">
            <a:avLst/>
          </a:prstGeom>
          <a:ln w="28575">
            <a:solidFill>
              <a:srgbClr val="0070C0"/>
            </a:solidFill>
          </a:ln>
        </p:spPr>
        <p:txBody>
          <a:bodyPr wrap="square">
            <a:spAutoFit/>
          </a:bodyPr>
          <a:lstStyle/>
          <a:p>
            <a:r>
              <a:rPr lang="en-US" sz="2400" b="1" dirty="0"/>
              <a:t>THEME 1: WATER-RELATED DISASTERS AND HYDROLOGICAL CHANGE</a:t>
            </a:r>
          </a:p>
          <a:p>
            <a:r>
              <a:rPr lang="en-US" sz="2400" b="1" i="1" dirty="0"/>
              <a:t>Focal Area 1.2: Understanding coupled human and natural processes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5"/>
          <p:cNvSpPr>
            <a:spLocks noChangeArrowheads="1"/>
          </p:cNvSpPr>
          <p:nvPr/>
        </p:nvSpPr>
        <p:spPr bwMode="auto">
          <a:xfrm rot="641317">
            <a:off x="177282" y="1424152"/>
            <a:ext cx="1746920" cy="762000"/>
          </a:xfrm>
          <a:prstGeom prst="rightArrowCallout">
            <a:avLst>
              <a:gd name="adj1" fmla="val 25000"/>
              <a:gd name="adj2" fmla="val 25000"/>
              <a:gd name="adj3" fmla="val 73129"/>
              <a:gd name="adj4" fmla="val 66667"/>
            </a:avLst>
          </a:prstGeom>
          <a:solidFill>
            <a:srgbClr val="CCFFFF"/>
          </a:solidFill>
          <a:ln w="9525">
            <a:solidFill>
              <a:schemeClr val="tx1"/>
            </a:solidFill>
            <a:miter lim="800000"/>
            <a:headEnd/>
            <a:tailEnd/>
          </a:ln>
        </p:spPr>
        <p:txBody>
          <a:bodyPr wrap="none" anchor="ctr"/>
          <a:lstStyle/>
          <a:p>
            <a:pPr algn="ctr"/>
            <a:r>
              <a:rPr lang="en-US" sz="1400" b="1" dirty="0"/>
              <a:t>Hydrological </a:t>
            </a:r>
          </a:p>
          <a:p>
            <a:pPr algn="ctr"/>
            <a:r>
              <a:rPr lang="en-US" sz="1400" b="1" dirty="0"/>
              <a:t>data</a:t>
            </a:r>
          </a:p>
        </p:txBody>
      </p:sp>
      <p:sp>
        <p:nvSpPr>
          <p:cNvPr id="21" name="AutoShape 5"/>
          <p:cNvSpPr>
            <a:spLocks noChangeArrowheads="1"/>
          </p:cNvSpPr>
          <p:nvPr/>
        </p:nvSpPr>
        <p:spPr bwMode="auto">
          <a:xfrm rot="641317">
            <a:off x="177282" y="2216240"/>
            <a:ext cx="1746920" cy="762000"/>
          </a:xfrm>
          <a:prstGeom prst="rightArrowCallout">
            <a:avLst>
              <a:gd name="adj1" fmla="val 25000"/>
              <a:gd name="adj2" fmla="val 25000"/>
              <a:gd name="adj3" fmla="val 73129"/>
              <a:gd name="adj4" fmla="val 66667"/>
            </a:avLst>
          </a:prstGeom>
          <a:solidFill>
            <a:srgbClr val="CCFFFF"/>
          </a:solidFill>
          <a:ln w="9525">
            <a:solidFill>
              <a:schemeClr val="tx1"/>
            </a:solidFill>
            <a:miter lim="800000"/>
            <a:headEnd/>
            <a:tailEnd/>
          </a:ln>
        </p:spPr>
        <p:txBody>
          <a:bodyPr wrap="none" anchor="ctr"/>
          <a:lstStyle/>
          <a:p>
            <a:pPr algn="ctr"/>
            <a:r>
              <a:rPr lang="en-US" sz="1400" b="1" dirty="0"/>
              <a:t>Climatic </a:t>
            </a:r>
          </a:p>
          <a:p>
            <a:pPr algn="ctr"/>
            <a:r>
              <a:rPr lang="en-US" sz="1400" b="1" dirty="0"/>
              <a:t>data</a:t>
            </a:r>
            <a:endParaRPr lang="el-GR" sz="1200" b="1" dirty="0">
              <a:solidFill>
                <a:schemeClr val="bg2"/>
              </a:solidFill>
            </a:endParaRPr>
          </a:p>
        </p:txBody>
      </p:sp>
      <p:sp>
        <p:nvSpPr>
          <p:cNvPr id="23" name="AutoShape 7"/>
          <p:cNvSpPr>
            <a:spLocks noChangeArrowheads="1"/>
          </p:cNvSpPr>
          <p:nvPr/>
        </p:nvSpPr>
        <p:spPr bwMode="auto">
          <a:xfrm rot="356682">
            <a:off x="2008954" y="2255548"/>
            <a:ext cx="3799443" cy="762000"/>
          </a:xfrm>
          <a:prstGeom prst="rightArrowCallout">
            <a:avLst>
              <a:gd name="adj1" fmla="val 27500"/>
              <a:gd name="adj2" fmla="val 26250"/>
              <a:gd name="adj3" fmla="val 93785"/>
              <a:gd name="adj4" fmla="val 66667"/>
            </a:avLst>
          </a:prstGeom>
          <a:solidFill>
            <a:srgbClr val="FFCC99"/>
          </a:solidFill>
          <a:ln w="9525">
            <a:solidFill>
              <a:schemeClr val="tx1"/>
            </a:solidFill>
            <a:miter lim="800000"/>
            <a:headEnd/>
            <a:tailEnd/>
          </a:ln>
        </p:spPr>
        <p:txBody>
          <a:bodyPr wrap="none" anchor="ctr"/>
          <a:lstStyle/>
          <a:p>
            <a:pPr algn="ctr"/>
            <a:r>
              <a:rPr lang="en-US" sz="1400" b="1" dirty="0"/>
              <a:t>Hydrology model</a:t>
            </a:r>
          </a:p>
          <a:p>
            <a:pPr algn="ctr"/>
            <a:r>
              <a:rPr lang="en-US" sz="1400" b="1" dirty="0"/>
              <a:t>(Runoff? Quality? Aquifers?)</a:t>
            </a:r>
            <a:endParaRPr lang="el-GR" sz="1400" b="1" dirty="0"/>
          </a:p>
          <a:p>
            <a:pPr algn="ctr"/>
            <a:endParaRPr lang="el-GR" sz="1400" b="1" dirty="0">
              <a:solidFill>
                <a:schemeClr val="bg2"/>
              </a:solidFill>
            </a:endParaRPr>
          </a:p>
        </p:txBody>
      </p:sp>
      <p:sp>
        <p:nvSpPr>
          <p:cNvPr id="25" name="AutoShape 9"/>
          <p:cNvSpPr>
            <a:spLocks noChangeArrowheads="1"/>
          </p:cNvSpPr>
          <p:nvPr/>
        </p:nvSpPr>
        <p:spPr bwMode="auto">
          <a:xfrm>
            <a:off x="2699792" y="3212976"/>
            <a:ext cx="2438400" cy="762000"/>
          </a:xfrm>
          <a:prstGeom prst="rightArrowCallout">
            <a:avLst>
              <a:gd name="adj1" fmla="val 27500"/>
              <a:gd name="adj2" fmla="val 26250"/>
              <a:gd name="adj3" fmla="val 81111"/>
              <a:gd name="adj4" fmla="val 66667"/>
            </a:avLst>
          </a:prstGeom>
          <a:solidFill>
            <a:srgbClr val="FFFF00"/>
          </a:solidFill>
          <a:ln w="9525">
            <a:solidFill>
              <a:schemeClr val="tx1"/>
            </a:solidFill>
            <a:miter lim="800000"/>
            <a:headEnd/>
            <a:tailEnd/>
          </a:ln>
        </p:spPr>
        <p:txBody>
          <a:bodyPr wrap="none" anchor="ctr"/>
          <a:lstStyle/>
          <a:p>
            <a:pPr algn="ctr"/>
            <a:r>
              <a:rPr lang="en-US" sz="1400" b="1" dirty="0"/>
              <a:t>Reservoirs’ </a:t>
            </a:r>
          </a:p>
          <a:p>
            <a:pPr algn="ctr"/>
            <a:r>
              <a:rPr lang="en-US" sz="1400" b="1" dirty="0"/>
              <a:t>simulation</a:t>
            </a:r>
          </a:p>
        </p:txBody>
      </p:sp>
      <p:sp>
        <p:nvSpPr>
          <p:cNvPr id="26" name="AutoShape 13"/>
          <p:cNvSpPr>
            <a:spLocks noChangeArrowheads="1"/>
          </p:cNvSpPr>
          <p:nvPr/>
        </p:nvSpPr>
        <p:spPr bwMode="auto">
          <a:xfrm rot="21148637">
            <a:off x="2699792" y="4365104"/>
            <a:ext cx="2808312" cy="576064"/>
          </a:xfrm>
          <a:prstGeom prst="rightArrowCallout">
            <a:avLst>
              <a:gd name="adj1" fmla="val 27500"/>
              <a:gd name="adj2" fmla="val 26250"/>
              <a:gd name="adj3" fmla="val 81111"/>
              <a:gd name="adj4" fmla="val 66667"/>
            </a:avLst>
          </a:prstGeom>
          <a:solidFill>
            <a:srgbClr val="00CC66"/>
          </a:solidFill>
          <a:ln w="9525">
            <a:solidFill>
              <a:schemeClr val="tx1"/>
            </a:solidFill>
            <a:miter lim="800000"/>
            <a:headEnd/>
            <a:tailEnd/>
          </a:ln>
        </p:spPr>
        <p:txBody>
          <a:bodyPr wrap="none" anchor="ctr"/>
          <a:lstStyle/>
          <a:p>
            <a:pPr algn="ctr"/>
            <a:r>
              <a:rPr lang="en-US" sz="1400" b="1" dirty="0"/>
              <a:t>Agriculture modeling</a:t>
            </a:r>
            <a:endParaRPr lang="el-GR" sz="1200" b="1" dirty="0">
              <a:solidFill>
                <a:schemeClr val="bg2"/>
              </a:solidFill>
            </a:endParaRPr>
          </a:p>
        </p:txBody>
      </p:sp>
      <p:sp>
        <p:nvSpPr>
          <p:cNvPr id="27" name="Down Arrow 26"/>
          <p:cNvSpPr/>
          <p:nvPr/>
        </p:nvSpPr>
        <p:spPr bwMode="auto">
          <a:xfrm>
            <a:off x="5436096" y="1412776"/>
            <a:ext cx="1512168" cy="4464496"/>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l-GR" sz="1200" b="1" dirty="0">
              <a:solidFill>
                <a:srgbClr val="0070C0"/>
              </a:solidFill>
            </a:endParaRPr>
          </a:p>
        </p:txBody>
      </p:sp>
      <p:sp>
        <p:nvSpPr>
          <p:cNvPr id="28" name="Rectangle 27"/>
          <p:cNvSpPr/>
          <p:nvPr/>
        </p:nvSpPr>
        <p:spPr>
          <a:xfrm>
            <a:off x="4932040" y="5910371"/>
            <a:ext cx="2664296" cy="830997"/>
          </a:xfrm>
          <a:prstGeom prst="rect">
            <a:avLst/>
          </a:prstGeom>
          <a:solidFill>
            <a:srgbClr val="FFC000"/>
          </a:solidFill>
          <a:ln>
            <a:solidFill>
              <a:srgbClr val="00B0F0"/>
            </a:solidFill>
          </a:ln>
        </p:spPr>
        <p:txBody>
          <a:bodyPr wrap="square">
            <a:spAutoFit/>
          </a:bodyPr>
          <a:lstStyle/>
          <a:p>
            <a:pPr algn="ctr"/>
            <a:r>
              <a:rPr lang="en-US" sz="4800" b="1" spc="300" dirty="0">
                <a:solidFill>
                  <a:srgbClr val="0070C0"/>
                </a:solidFill>
              </a:rPr>
              <a:t>IWRM</a:t>
            </a:r>
            <a:endParaRPr lang="el-GR" sz="4800" b="1" spc="300" dirty="0">
              <a:solidFill>
                <a:srgbClr val="0070C0"/>
              </a:solidFill>
            </a:endParaRPr>
          </a:p>
        </p:txBody>
      </p:sp>
      <p:sp>
        <p:nvSpPr>
          <p:cNvPr id="29" name="Down Arrow 28"/>
          <p:cNvSpPr/>
          <p:nvPr/>
        </p:nvSpPr>
        <p:spPr bwMode="auto">
          <a:xfrm>
            <a:off x="1547664" y="1124744"/>
            <a:ext cx="3312368" cy="792088"/>
          </a:xfrm>
          <a:prstGeom prst="downArrow">
            <a:avLst>
              <a:gd name="adj1" fmla="val 50000"/>
              <a:gd name="adj2" fmla="val 53519"/>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lumMod val="95000"/>
                    <a:lumOff val="5000"/>
                  </a:schemeClr>
                </a:solidFill>
              </a:rPr>
              <a:t>Climate change</a:t>
            </a:r>
          </a:p>
          <a:p>
            <a:pPr algn="ctr">
              <a:defRPr/>
            </a:pPr>
            <a:r>
              <a:rPr lang="en-US" sz="1400" b="1" dirty="0">
                <a:solidFill>
                  <a:schemeClr val="tx1">
                    <a:lumMod val="95000"/>
                    <a:lumOff val="5000"/>
                  </a:schemeClr>
                </a:solidFill>
              </a:rPr>
              <a:t>models</a:t>
            </a:r>
          </a:p>
        </p:txBody>
      </p:sp>
      <p:sp>
        <p:nvSpPr>
          <p:cNvPr id="37" name="Left Arrow 36"/>
          <p:cNvSpPr/>
          <p:nvPr/>
        </p:nvSpPr>
        <p:spPr bwMode="auto">
          <a:xfrm>
            <a:off x="6732240" y="2780928"/>
            <a:ext cx="2232248" cy="792088"/>
          </a:xfrm>
          <a:prstGeom prst="leftArrow">
            <a:avLst>
              <a:gd name="adj1" fmla="val 50000"/>
              <a:gd name="adj2" fmla="val 88011"/>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200" b="1" dirty="0"/>
              <a:t>Economic models</a:t>
            </a:r>
            <a:endParaRPr lang="el-GR" sz="1200" b="1" dirty="0"/>
          </a:p>
          <a:p>
            <a:pPr algn="ctr"/>
            <a:endParaRPr lang="el-GR" sz="1200" b="1" dirty="0"/>
          </a:p>
        </p:txBody>
      </p:sp>
      <p:sp>
        <p:nvSpPr>
          <p:cNvPr id="38" name="Left Arrow 37"/>
          <p:cNvSpPr/>
          <p:nvPr/>
        </p:nvSpPr>
        <p:spPr bwMode="auto">
          <a:xfrm rot="21045493">
            <a:off x="6837061" y="1586148"/>
            <a:ext cx="2240528" cy="1008112"/>
          </a:xfrm>
          <a:prstGeom prst="leftArrow">
            <a:avLst>
              <a:gd name="adj1" fmla="val 50000"/>
              <a:gd name="adj2" fmla="val 88011"/>
            </a:avLst>
          </a:prstGeom>
          <a:solidFill>
            <a:srgbClr val="9A771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200" b="1" dirty="0"/>
              <a:t>Sediment transport models</a:t>
            </a:r>
            <a:endParaRPr lang="el-GR" sz="1200" b="1" dirty="0"/>
          </a:p>
        </p:txBody>
      </p:sp>
      <p:sp>
        <p:nvSpPr>
          <p:cNvPr id="39" name="Rectangle 38"/>
          <p:cNvSpPr/>
          <p:nvPr/>
        </p:nvSpPr>
        <p:spPr>
          <a:xfrm rot="5400000">
            <a:off x="5058762" y="3158262"/>
            <a:ext cx="2286000" cy="523220"/>
          </a:xfrm>
          <a:prstGeom prst="rect">
            <a:avLst/>
          </a:prstGeom>
          <a:solidFill>
            <a:srgbClr val="FFFF00"/>
          </a:solidFill>
          <a:ln>
            <a:solidFill>
              <a:srgbClr val="FFFF00"/>
            </a:solidFill>
          </a:ln>
        </p:spPr>
        <p:txBody>
          <a:bodyPr wrap="square">
            <a:spAutoFit/>
          </a:bodyPr>
          <a:lstStyle/>
          <a:p>
            <a:pPr algn="ctr"/>
            <a:r>
              <a:rPr lang="en-US" sz="2800" b="1" dirty="0">
                <a:solidFill>
                  <a:srgbClr val="0070C0"/>
                </a:solidFill>
              </a:rPr>
              <a:t>Open MI</a:t>
            </a:r>
            <a:endParaRPr lang="el-GR" sz="2800" b="1" dirty="0">
              <a:solidFill>
                <a:srgbClr val="0070C0"/>
              </a:solidFill>
            </a:endParaRPr>
          </a:p>
        </p:txBody>
      </p:sp>
      <p:sp>
        <p:nvSpPr>
          <p:cNvPr id="40" name="Left Arrow 39"/>
          <p:cNvSpPr/>
          <p:nvPr/>
        </p:nvSpPr>
        <p:spPr bwMode="auto">
          <a:xfrm rot="1150571">
            <a:off x="6621734" y="4599213"/>
            <a:ext cx="2448272" cy="864096"/>
          </a:xfrm>
          <a:prstGeom prst="leftArrow">
            <a:avLst>
              <a:gd name="adj1" fmla="val 50000"/>
              <a:gd name="adj2" fmla="val 88011"/>
            </a:avLst>
          </a:prstGeom>
          <a:solidFill>
            <a:srgbClr val="FEF0B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200" b="1" dirty="0"/>
              <a:t>DSS tools</a:t>
            </a:r>
            <a:endParaRPr lang="el-GR" sz="1200" b="1" dirty="0"/>
          </a:p>
        </p:txBody>
      </p:sp>
      <p:sp>
        <p:nvSpPr>
          <p:cNvPr id="15" name="Left Arrow 14"/>
          <p:cNvSpPr/>
          <p:nvPr/>
        </p:nvSpPr>
        <p:spPr bwMode="auto">
          <a:xfrm rot="317695">
            <a:off x="6901933" y="3663027"/>
            <a:ext cx="1980728" cy="648072"/>
          </a:xfrm>
          <a:prstGeom prst="leftArrow">
            <a:avLst>
              <a:gd name="adj1" fmla="val 50000"/>
              <a:gd name="adj2" fmla="val 88011"/>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200" b="1" dirty="0"/>
              <a:t>….</a:t>
            </a:r>
            <a:endParaRPr lang="el-GR" sz="1200" b="1" dirty="0"/>
          </a:p>
          <a:p>
            <a:pPr algn="ctr"/>
            <a:endParaRPr lang="el-GR" sz="1200" b="1" dirty="0"/>
          </a:p>
        </p:txBody>
      </p:sp>
      <p:pic>
        <p:nvPicPr>
          <p:cNvPr id="16" name="Image 10" descr="Background_bottom.jpg"/>
          <p:cNvPicPr>
            <a:picLocks noChangeAspect="1"/>
          </p:cNvPicPr>
          <p:nvPr/>
        </p:nvPicPr>
        <p:blipFill>
          <a:blip r:embed="rId2" cstate="print"/>
          <a:srcRect r="876"/>
          <a:stretch>
            <a:fillRect/>
          </a:stretch>
        </p:blipFill>
        <p:spPr bwMode="auto">
          <a:xfrm>
            <a:off x="-19051" y="1"/>
            <a:ext cx="9163051" cy="1052513"/>
          </a:xfrm>
          <a:prstGeom prst="rect">
            <a:avLst/>
          </a:prstGeom>
          <a:noFill/>
          <a:ln w="9525">
            <a:noFill/>
            <a:miter lim="800000"/>
            <a:headEnd/>
            <a:tailEnd/>
          </a:ln>
        </p:spPr>
      </p:pic>
      <p:sp>
        <p:nvSpPr>
          <p:cNvPr id="17" name="Titre 1"/>
          <p:cNvSpPr>
            <a:spLocks/>
          </p:cNvSpPr>
          <p:nvPr/>
        </p:nvSpPr>
        <p:spPr bwMode="auto">
          <a:xfrm>
            <a:off x="179389" y="115889"/>
            <a:ext cx="8713787" cy="865187"/>
          </a:xfrm>
          <a:prstGeom prst="rect">
            <a:avLst/>
          </a:prstGeom>
          <a:noFill/>
          <a:ln w="9525">
            <a:noFill/>
            <a:miter lim="800000"/>
            <a:headEnd/>
            <a:tailEnd/>
          </a:ln>
        </p:spPr>
        <p:txBody>
          <a:bodyPr anchor="ctr"/>
          <a:lstStyle/>
          <a:p>
            <a:pPr algn="ctr"/>
            <a:r>
              <a:rPr lang="en-US" sz="3200" b="1" dirty="0">
                <a:solidFill>
                  <a:schemeClr val="bg1"/>
                </a:solidFill>
              </a:rPr>
              <a:t>Modeling Coupling for the </a:t>
            </a:r>
          </a:p>
          <a:p>
            <a:pPr algn="ctr"/>
            <a:r>
              <a:rPr lang="en-US" sz="3200" b="1" dirty="0">
                <a:solidFill>
                  <a:schemeClr val="bg1"/>
                </a:solidFill>
              </a:rPr>
              <a:t>Integrated Water Resources Management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blinds(horizontal)">
                                      <p:cBhvr>
                                        <p:cTn id="11" dur="500"/>
                                        <p:tgtEl>
                                          <p:spTgt spid="26"/>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blinds(horizontal)">
                                      <p:cBhvr>
                                        <p:cTn id="15" dur="500"/>
                                        <p:tgtEl>
                                          <p:spTgt spid="38"/>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blinds(horizontal)">
                                      <p:cBhvr>
                                        <p:cTn id="19" dur="500"/>
                                        <p:tgtEl>
                                          <p:spTgt spid="37"/>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childTnLst>
                          </p:cTn>
                        </p:par>
                        <p:par>
                          <p:cTn id="24" fill="hold">
                            <p:stCondLst>
                              <p:cond delay="2500"/>
                            </p:stCondLst>
                            <p:childTnLst>
                              <p:par>
                                <p:cTn id="25" presetID="8" presetClass="entr" presetSubtype="16"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diamond(in)">
                                      <p:cBhvr>
                                        <p:cTn id="27" dur="20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linds(horizontal)">
                                      <p:cBhvr>
                                        <p:cTn id="32" dur="500"/>
                                        <p:tgtEl>
                                          <p:spTgt spid="29"/>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blinds(horizontal)">
                                      <p:cBhvr>
                                        <p:cTn id="35" dur="5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linds(horizontal)">
                                      <p:cBhvr>
                                        <p:cTn id="4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8" grpId="0" animBg="1"/>
      <p:bldP spid="29" grpId="0" animBg="1"/>
      <p:bldP spid="37" grpId="0" animBg="1"/>
      <p:bldP spid="38" grpId="0" animBg="1"/>
      <p:bldP spid="40"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04"/>
          <p:cNvGrpSpPr>
            <a:grpSpLocks/>
          </p:cNvGrpSpPr>
          <p:nvPr/>
        </p:nvGrpSpPr>
        <p:grpSpPr bwMode="auto">
          <a:xfrm>
            <a:off x="557069" y="268837"/>
            <a:ext cx="2667000" cy="1828800"/>
            <a:chOff x="1197" y="495"/>
            <a:chExt cx="4567" cy="3823"/>
          </a:xfrm>
        </p:grpSpPr>
        <p:grpSp>
          <p:nvGrpSpPr>
            <p:cNvPr id="11" name="Group 102"/>
            <p:cNvGrpSpPr>
              <a:grpSpLocks/>
            </p:cNvGrpSpPr>
            <p:nvPr/>
          </p:nvGrpSpPr>
          <p:grpSpPr bwMode="auto">
            <a:xfrm>
              <a:off x="1197" y="495"/>
              <a:ext cx="4567" cy="3823"/>
              <a:chOff x="1197" y="495"/>
              <a:chExt cx="4567" cy="3823"/>
            </a:xfrm>
          </p:grpSpPr>
          <p:pic>
            <p:nvPicPr>
              <p:cNvPr id="46180" name="Picture 100" descr="Land_Use_V8"/>
              <p:cNvPicPr preferRelativeResize="0">
                <a:picLocks noChangeArrowheads="1"/>
              </p:cNvPicPr>
              <p:nvPr/>
            </p:nvPicPr>
            <p:blipFill>
              <a:blip r:embed="rId3" cstate="print"/>
              <a:srcRect/>
              <a:stretch>
                <a:fillRect/>
              </a:stretch>
            </p:blipFill>
            <p:spPr bwMode="auto">
              <a:xfrm>
                <a:off x="1197" y="495"/>
                <a:ext cx="4560" cy="3823"/>
              </a:xfrm>
              <a:prstGeom prst="rect">
                <a:avLst/>
              </a:prstGeom>
              <a:noFill/>
            </p:spPr>
          </p:pic>
          <p:pic>
            <p:nvPicPr>
              <p:cNvPr id="46181" name="Picture 101" descr="Scalebar and arrow"/>
              <p:cNvPicPr preferRelativeResize="0">
                <a:picLocks noChangeArrowheads="1"/>
              </p:cNvPicPr>
              <p:nvPr/>
            </p:nvPicPr>
            <p:blipFill>
              <a:blip r:embed="rId4" cstate="print"/>
              <a:srcRect/>
              <a:stretch>
                <a:fillRect/>
              </a:stretch>
            </p:blipFill>
            <p:spPr bwMode="auto">
              <a:xfrm>
                <a:off x="4802" y="3679"/>
                <a:ext cx="962" cy="639"/>
              </a:xfrm>
              <a:prstGeom prst="rect">
                <a:avLst/>
              </a:prstGeom>
              <a:noFill/>
            </p:spPr>
          </p:pic>
        </p:grpSp>
        <p:pic>
          <p:nvPicPr>
            <p:cNvPr id="46183" name="Picture 103" descr="Land_Use_legend_V3"/>
            <p:cNvPicPr>
              <a:picLocks noChangeAspect="1" noChangeArrowheads="1"/>
            </p:cNvPicPr>
            <p:nvPr/>
          </p:nvPicPr>
          <p:blipFill>
            <a:blip r:embed="rId5" cstate="print"/>
            <a:srcRect/>
            <a:stretch>
              <a:fillRect/>
            </a:stretch>
          </p:blipFill>
          <p:spPr bwMode="auto">
            <a:xfrm>
              <a:off x="1372" y="2304"/>
              <a:ext cx="1110" cy="1929"/>
            </a:xfrm>
            <a:prstGeom prst="rect">
              <a:avLst/>
            </a:prstGeom>
            <a:noFill/>
          </p:spPr>
        </p:pic>
      </p:grpSp>
      <p:sp>
        <p:nvSpPr>
          <p:cNvPr id="46093" name="Rectangle 13"/>
          <p:cNvSpPr>
            <a:spLocks noChangeArrowheads="1"/>
          </p:cNvSpPr>
          <p:nvPr/>
        </p:nvSpPr>
        <p:spPr bwMode="auto">
          <a:xfrm>
            <a:off x="0" y="0"/>
            <a:ext cx="4114800" cy="457200"/>
          </a:xfrm>
          <a:prstGeom prst="rect">
            <a:avLst/>
          </a:prstGeom>
          <a:noFill/>
          <a:ln w="9525">
            <a:noFill/>
            <a:miter lim="800000"/>
            <a:headEnd/>
            <a:tailEnd/>
          </a:ln>
          <a:effectLst/>
        </p:spPr>
        <p:txBody>
          <a:bodyPr anchor="ctr"/>
          <a:lstStyle/>
          <a:p>
            <a:pPr algn="ctr"/>
            <a:r>
              <a:rPr lang="en-US" b="1" dirty="0">
                <a:solidFill>
                  <a:srgbClr val="808080"/>
                </a:solidFill>
              </a:rPr>
              <a:t>Geographic Information Systems - GIS</a:t>
            </a:r>
            <a:endParaRPr lang="fr-FR" b="1" dirty="0">
              <a:solidFill>
                <a:srgbClr val="808080"/>
              </a:solidFill>
            </a:endParaRPr>
          </a:p>
        </p:txBody>
      </p:sp>
      <p:sp>
        <p:nvSpPr>
          <p:cNvPr id="54" name="Right Brace 53"/>
          <p:cNvSpPr/>
          <p:nvPr/>
        </p:nvSpPr>
        <p:spPr>
          <a:xfrm>
            <a:off x="3429000" y="838200"/>
            <a:ext cx="990600" cy="5791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5" name="Picture 12" descr="Modcou_grid"/>
          <p:cNvPicPr>
            <a:picLocks noChangeAspect="1" noChangeArrowheads="1"/>
          </p:cNvPicPr>
          <p:nvPr/>
        </p:nvPicPr>
        <p:blipFill>
          <a:blip r:embed="rId6" cstate="print"/>
          <a:srcRect/>
          <a:stretch>
            <a:fillRect/>
          </a:stretch>
        </p:blipFill>
        <p:spPr bwMode="auto">
          <a:xfrm>
            <a:off x="4366186" y="457200"/>
            <a:ext cx="3505200" cy="2820337"/>
          </a:xfrm>
          <a:prstGeom prst="rect">
            <a:avLst/>
          </a:prstGeom>
          <a:noFill/>
        </p:spPr>
      </p:pic>
      <p:pic>
        <p:nvPicPr>
          <p:cNvPr id="56" name="Picture 15"/>
          <p:cNvPicPr>
            <a:picLocks noChangeAspect="1" noChangeArrowheads="1"/>
          </p:cNvPicPr>
          <p:nvPr/>
        </p:nvPicPr>
        <p:blipFill>
          <a:blip r:embed="rId7" cstate="print"/>
          <a:srcRect/>
          <a:stretch>
            <a:fillRect/>
          </a:stretch>
        </p:blipFill>
        <p:spPr bwMode="auto">
          <a:xfrm>
            <a:off x="6934200" y="762000"/>
            <a:ext cx="2010881" cy="1598613"/>
          </a:xfrm>
          <a:prstGeom prst="rect">
            <a:avLst/>
          </a:prstGeom>
          <a:noFill/>
        </p:spPr>
      </p:pic>
      <p:sp>
        <p:nvSpPr>
          <p:cNvPr id="57" name="Rectangle 56"/>
          <p:cNvSpPr/>
          <p:nvPr/>
        </p:nvSpPr>
        <p:spPr>
          <a:xfrm>
            <a:off x="5231120" y="76200"/>
            <a:ext cx="2207079" cy="369332"/>
          </a:xfrm>
          <a:prstGeom prst="rect">
            <a:avLst/>
          </a:prstGeom>
        </p:spPr>
        <p:txBody>
          <a:bodyPr wrap="none">
            <a:spAutoFit/>
          </a:bodyPr>
          <a:lstStyle/>
          <a:p>
            <a:pPr algn="ctr"/>
            <a:r>
              <a:rPr lang="en-US" b="1" dirty="0">
                <a:solidFill>
                  <a:srgbClr val="808080"/>
                </a:solidFill>
              </a:rPr>
              <a:t>Hydrologic </a:t>
            </a:r>
            <a:r>
              <a:rPr lang="en-US" b="1" dirty="0" err="1">
                <a:solidFill>
                  <a:srgbClr val="808080"/>
                </a:solidFill>
              </a:rPr>
              <a:t>modelling</a:t>
            </a:r>
            <a:endParaRPr lang="fr-FR" b="1" dirty="0">
              <a:solidFill>
                <a:srgbClr val="808080"/>
              </a:solidFill>
            </a:endParaRPr>
          </a:p>
        </p:txBody>
      </p:sp>
      <p:sp>
        <p:nvSpPr>
          <p:cNvPr id="58" name="Down Arrow 57"/>
          <p:cNvSpPr/>
          <p:nvPr/>
        </p:nvSpPr>
        <p:spPr>
          <a:xfrm>
            <a:off x="5877459" y="3442364"/>
            <a:ext cx="914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4"/>
          <p:cNvPicPr>
            <a:picLocks noChangeAspect="1" noChangeArrowheads="1"/>
          </p:cNvPicPr>
          <p:nvPr/>
        </p:nvPicPr>
        <p:blipFill>
          <a:blip r:embed="rId8" cstate="print"/>
          <a:srcRect/>
          <a:stretch>
            <a:fillRect/>
          </a:stretch>
        </p:blipFill>
        <p:spPr bwMode="auto">
          <a:xfrm>
            <a:off x="4191000" y="4280564"/>
            <a:ext cx="4343400" cy="2208742"/>
          </a:xfrm>
          <a:prstGeom prst="rect">
            <a:avLst/>
          </a:prstGeom>
          <a:noFill/>
          <a:ln w="9525">
            <a:noFill/>
            <a:miter lim="800000"/>
            <a:headEnd/>
            <a:tailEnd/>
          </a:ln>
        </p:spPr>
      </p:pic>
      <p:sp>
        <p:nvSpPr>
          <p:cNvPr id="60" name="Rectangle 59"/>
          <p:cNvSpPr/>
          <p:nvPr/>
        </p:nvSpPr>
        <p:spPr>
          <a:xfrm>
            <a:off x="4182868" y="3986931"/>
            <a:ext cx="2147576" cy="369332"/>
          </a:xfrm>
          <a:prstGeom prst="rect">
            <a:avLst/>
          </a:prstGeom>
        </p:spPr>
        <p:txBody>
          <a:bodyPr wrap="none">
            <a:spAutoFit/>
          </a:bodyPr>
          <a:lstStyle/>
          <a:p>
            <a:pPr algn="ctr"/>
            <a:r>
              <a:rPr lang="en-US" b="1" dirty="0">
                <a:solidFill>
                  <a:srgbClr val="808080"/>
                </a:solidFill>
              </a:rPr>
              <a:t>Reservoir simulation</a:t>
            </a:r>
            <a:endParaRPr lang="fr-FR" b="1" dirty="0">
              <a:solidFill>
                <a:srgbClr val="808080"/>
              </a:solidFill>
            </a:endParaRPr>
          </a:p>
        </p:txBody>
      </p:sp>
      <p:pic>
        <p:nvPicPr>
          <p:cNvPr id="17" name="Εικόνα 1" descr="fig-10-5"/>
          <p:cNvPicPr/>
          <p:nvPr/>
        </p:nvPicPr>
        <p:blipFill>
          <a:blip r:embed="rId9" cstate="print"/>
          <a:srcRect/>
          <a:stretch>
            <a:fillRect/>
          </a:stretch>
        </p:blipFill>
        <p:spPr bwMode="auto">
          <a:xfrm>
            <a:off x="578079" y="4845707"/>
            <a:ext cx="2385422" cy="1969336"/>
          </a:xfrm>
          <a:prstGeom prst="rect">
            <a:avLst/>
          </a:prstGeom>
          <a:noFill/>
          <a:ln w="9525">
            <a:noFill/>
            <a:miter lim="800000"/>
            <a:headEnd/>
            <a:tailEnd/>
          </a:ln>
        </p:spPr>
      </p:pic>
      <p:sp>
        <p:nvSpPr>
          <p:cNvPr id="18" name="Rectangle 17"/>
          <p:cNvSpPr/>
          <p:nvPr/>
        </p:nvSpPr>
        <p:spPr>
          <a:xfrm>
            <a:off x="574501" y="4495800"/>
            <a:ext cx="2392578" cy="369332"/>
          </a:xfrm>
          <a:prstGeom prst="rect">
            <a:avLst/>
          </a:prstGeom>
        </p:spPr>
        <p:txBody>
          <a:bodyPr wrap="none">
            <a:spAutoFit/>
          </a:bodyPr>
          <a:lstStyle/>
          <a:p>
            <a:pPr algn="ctr"/>
            <a:r>
              <a:rPr lang="en-US" b="1" dirty="0">
                <a:solidFill>
                  <a:srgbClr val="808080"/>
                </a:solidFill>
              </a:rPr>
              <a:t>Climate change models</a:t>
            </a:r>
            <a:endParaRPr lang="fr-FR" b="1" dirty="0">
              <a:solidFill>
                <a:srgbClr val="808080"/>
              </a:solidFill>
            </a:endParaRPr>
          </a:p>
        </p:txBody>
      </p:sp>
      <p:pic>
        <p:nvPicPr>
          <p:cNvPr id="19" name="Picture 21" descr="Thiessen_V2"/>
          <p:cNvPicPr>
            <a:picLocks noChangeAspect="1" noChangeArrowheads="1"/>
          </p:cNvPicPr>
          <p:nvPr/>
        </p:nvPicPr>
        <p:blipFill>
          <a:blip r:embed="rId10" cstate="print"/>
          <a:srcRect/>
          <a:stretch>
            <a:fillRect/>
          </a:stretch>
        </p:blipFill>
        <p:spPr bwMode="auto">
          <a:xfrm>
            <a:off x="542645" y="2498592"/>
            <a:ext cx="2466025" cy="1946160"/>
          </a:xfrm>
          <a:prstGeom prst="rect">
            <a:avLst/>
          </a:prstGeom>
          <a:noFill/>
        </p:spPr>
      </p:pic>
      <p:sp>
        <p:nvSpPr>
          <p:cNvPr id="20" name="Rectangle 19"/>
          <p:cNvSpPr/>
          <p:nvPr/>
        </p:nvSpPr>
        <p:spPr>
          <a:xfrm>
            <a:off x="609670" y="2135770"/>
            <a:ext cx="2481013" cy="369332"/>
          </a:xfrm>
          <a:prstGeom prst="rect">
            <a:avLst/>
          </a:prstGeom>
        </p:spPr>
        <p:txBody>
          <a:bodyPr wrap="square">
            <a:spAutoFit/>
          </a:bodyPr>
          <a:lstStyle/>
          <a:p>
            <a:pPr algn="ctr"/>
            <a:r>
              <a:rPr lang="en-US" b="1" dirty="0">
                <a:solidFill>
                  <a:srgbClr val="808080"/>
                </a:solidFill>
              </a:rPr>
              <a:t>Meteorological data</a:t>
            </a:r>
            <a:endParaRPr lang="fr-FR" b="1" dirty="0">
              <a:solidFill>
                <a:srgbClr val="80808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 10" descr="Background_bottom.jpg"/>
          <p:cNvPicPr>
            <a:picLocks noChangeAspect="1"/>
          </p:cNvPicPr>
          <p:nvPr/>
        </p:nvPicPr>
        <p:blipFill>
          <a:blip r:embed="rId2" cstate="print"/>
          <a:srcRect r="876"/>
          <a:stretch>
            <a:fillRect/>
          </a:stretch>
        </p:blipFill>
        <p:spPr bwMode="auto">
          <a:xfrm>
            <a:off x="-19051" y="1"/>
            <a:ext cx="9163051" cy="1052513"/>
          </a:xfrm>
          <a:prstGeom prst="rect">
            <a:avLst/>
          </a:prstGeom>
          <a:noFill/>
          <a:ln w="9525">
            <a:noFill/>
            <a:miter lim="800000"/>
            <a:headEnd/>
            <a:tailEnd/>
          </a:ln>
        </p:spPr>
      </p:pic>
      <p:sp>
        <p:nvSpPr>
          <p:cNvPr id="3078" name="Titre 1"/>
          <p:cNvSpPr>
            <a:spLocks/>
          </p:cNvSpPr>
          <p:nvPr/>
        </p:nvSpPr>
        <p:spPr bwMode="auto">
          <a:xfrm>
            <a:off x="179389" y="115889"/>
            <a:ext cx="8713787" cy="865187"/>
          </a:xfrm>
          <a:prstGeom prst="rect">
            <a:avLst/>
          </a:prstGeom>
          <a:noFill/>
          <a:ln w="9525">
            <a:noFill/>
            <a:miter lim="800000"/>
            <a:headEnd/>
            <a:tailEnd/>
          </a:ln>
        </p:spPr>
        <p:txBody>
          <a:bodyPr anchor="ctr"/>
          <a:lstStyle/>
          <a:p>
            <a:pPr algn="ctr"/>
            <a:r>
              <a:rPr lang="en-US" sz="3200" b="1" dirty="0">
                <a:solidFill>
                  <a:schemeClr val="bg1"/>
                </a:solidFill>
              </a:rPr>
              <a:t> Environmental and hydrologic  education </a:t>
            </a:r>
          </a:p>
        </p:txBody>
      </p:sp>
      <p:cxnSp>
        <p:nvCxnSpPr>
          <p:cNvPr id="2" name="Connecteur droit 4"/>
          <p:cNvCxnSpPr/>
          <p:nvPr/>
        </p:nvCxnSpPr>
        <p:spPr>
          <a:xfrm>
            <a:off x="0" y="10541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Rectangle 4"/>
          <p:cNvSpPr>
            <a:spLocks noChangeArrowheads="1"/>
          </p:cNvSpPr>
          <p:nvPr/>
        </p:nvSpPr>
        <p:spPr bwMode="auto">
          <a:xfrm>
            <a:off x="457200" y="152400"/>
            <a:ext cx="8229600" cy="685800"/>
          </a:xfrm>
          <a:prstGeom prst="rect">
            <a:avLst/>
          </a:prstGeom>
          <a:noFill/>
          <a:ln w="9525">
            <a:noFill/>
            <a:miter lim="800000"/>
            <a:headEnd/>
            <a:tailEnd/>
          </a:ln>
        </p:spPr>
        <p:txBody>
          <a:bodyPr anchor="ctr"/>
          <a:lstStyle/>
          <a:p>
            <a:pPr algn="ctr"/>
            <a:endParaRPr lang="fr-FR" sz="2800" b="1">
              <a:solidFill>
                <a:srgbClr val="000000"/>
              </a:solidFill>
            </a:endParaRPr>
          </a:p>
        </p:txBody>
      </p:sp>
      <p:sp>
        <p:nvSpPr>
          <p:cNvPr id="11" name="Text Box 21"/>
          <p:cNvSpPr txBox="1">
            <a:spLocks noChangeArrowheads="1"/>
          </p:cNvSpPr>
          <p:nvPr/>
        </p:nvSpPr>
        <p:spPr bwMode="auto">
          <a:xfrm>
            <a:off x="255589" y="1125863"/>
            <a:ext cx="8583611" cy="4770537"/>
          </a:xfrm>
          <a:prstGeom prst="rect">
            <a:avLst/>
          </a:prstGeom>
          <a:noFill/>
          <a:ln w="12700">
            <a:noFill/>
            <a:miter lim="800000"/>
            <a:headEnd type="none" w="sm" len="sm"/>
            <a:tailEnd type="none" w="sm" len="sm"/>
          </a:ln>
        </p:spPr>
        <p:txBody>
          <a:bodyPr wrap="square">
            <a:spAutoFit/>
          </a:bodyPr>
          <a:lstStyle/>
          <a:p>
            <a:pPr algn="just">
              <a:buFont typeface="Arial" pitchFamily="34" charset="0"/>
              <a:buChar char="•"/>
            </a:pPr>
            <a:r>
              <a:rPr lang="en-US" sz="2200" dirty="0"/>
              <a:t> Tempus project EU 511095: </a:t>
            </a:r>
            <a:r>
              <a:rPr lang="en-US" sz="2200" b="1" dirty="0"/>
              <a:t>Water Related Advanced Training and Education for Regional Needs in </a:t>
            </a:r>
            <a:r>
              <a:rPr lang="en-US" sz="2200" b="1" dirty="0" err="1"/>
              <a:t>Mahgreb</a:t>
            </a:r>
            <a:r>
              <a:rPr lang="en-US" sz="2200" b="1" dirty="0"/>
              <a:t> </a:t>
            </a:r>
            <a:r>
              <a:rPr lang="en-US" sz="2200" dirty="0"/>
              <a:t>(WATER) (</a:t>
            </a:r>
            <a:r>
              <a:rPr lang="en-US" sz="2200" i="1" dirty="0"/>
              <a:t>finalized in 2015</a:t>
            </a:r>
            <a:r>
              <a:rPr lang="en-US" sz="2200" dirty="0"/>
              <a:t>)</a:t>
            </a:r>
          </a:p>
          <a:p>
            <a:pPr algn="just">
              <a:buFont typeface="Arial" pitchFamily="34" charset="0"/>
              <a:buChar char="•"/>
            </a:pPr>
            <a:endParaRPr lang="en-US" sz="800" dirty="0"/>
          </a:p>
          <a:p>
            <a:pPr algn="just">
              <a:buFont typeface="Arial" pitchFamily="34" charset="0"/>
              <a:buChar char="•"/>
            </a:pPr>
            <a:r>
              <a:rPr lang="en-US" sz="2200" dirty="0"/>
              <a:t> EU Erasmus + </a:t>
            </a:r>
            <a:r>
              <a:rPr lang="en-US" sz="2200" dirty="0" err="1"/>
              <a:t>Programme</a:t>
            </a:r>
            <a:r>
              <a:rPr lang="en-US" sz="2200" dirty="0"/>
              <a:t> - Capacity building in higher education (Call EAC/A04/2014) under the accepted </a:t>
            </a:r>
            <a:r>
              <a:rPr lang="en-US" sz="2200" dirty="0" err="1"/>
              <a:t>programme</a:t>
            </a:r>
            <a:r>
              <a:rPr lang="en-US" sz="2200" dirty="0"/>
              <a:t>:  </a:t>
            </a:r>
            <a:r>
              <a:rPr lang="en-US" sz="2200" b="1" dirty="0"/>
              <a:t>Trans-Regional Environmental Awareness for Sustainable Usage of Water Resources (TREASURE-WATER</a:t>
            </a:r>
            <a:r>
              <a:rPr lang="en-US" sz="2200" dirty="0"/>
              <a:t>). Application Ref. Num.  561775-EPP-1-2015-1-DE-EPPKA2-CBHE-JP </a:t>
            </a:r>
          </a:p>
          <a:p>
            <a:pPr algn="just">
              <a:buFont typeface="Arial" pitchFamily="34" charset="0"/>
              <a:buChar char="•"/>
            </a:pPr>
            <a:endParaRPr lang="en-US" sz="800" dirty="0"/>
          </a:p>
          <a:p>
            <a:pPr algn="just">
              <a:buFont typeface="Arial" pitchFamily="34" charset="0"/>
              <a:buChar char="•"/>
            </a:pPr>
            <a:r>
              <a:rPr lang="en-US" sz="2200" dirty="0"/>
              <a:t> EU Erasmus + Programme - Capacity building in higher education (Call EAC/A04/2014) under the accepted programme: </a:t>
            </a:r>
            <a:r>
              <a:rPr lang="en-US" sz="2200" b="1" dirty="0"/>
              <a:t>Regional PhD School based on Innovative </a:t>
            </a:r>
            <a:r>
              <a:rPr lang="en-US" sz="2200" b="1" dirty="0" err="1"/>
              <a:t>HydroPlatform</a:t>
            </a:r>
            <a:r>
              <a:rPr lang="en-US" sz="2200" b="1" dirty="0"/>
              <a:t> in Water and Environment to Enhance </a:t>
            </a:r>
            <a:r>
              <a:rPr lang="en-US" sz="2200" b="1" dirty="0" err="1"/>
              <a:t>MAGhreb</a:t>
            </a:r>
            <a:r>
              <a:rPr lang="en-US" sz="2200" b="1" dirty="0"/>
              <a:t> Inter-Research </a:t>
            </a:r>
            <a:r>
              <a:rPr lang="en-US" sz="2200" b="1" dirty="0" err="1"/>
              <a:t>Centres</a:t>
            </a:r>
            <a:r>
              <a:rPr lang="en-US" sz="2200" dirty="0"/>
              <a:t>. Application Ref. Num.   561750-EPP-1-2015-1-MA-EPPKA2-CBHE-JP</a:t>
            </a:r>
          </a:p>
          <a:p>
            <a:pPr algn="just"/>
            <a:endParaRPr lang="fr-FR" sz="2400" b="1" dirty="0">
              <a:solidFill>
                <a:srgbClr val="000000"/>
              </a:solidFill>
            </a:endParaRPr>
          </a:p>
        </p:txBody>
      </p:sp>
      <p:sp>
        <p:nvSpPr>
          <p:cNvPr id="8" name="Rectangle 7"/>
          <p:cNvSpPr/>
          <p:nvPr/>
        </p:nvSpPr>
        <p:spPr>
          <a:xfrm>
            <a:off x="304800" y="5581471"/>
            <a:ext cx="8534400" cy="1200329"/>
          </a:xfrm>
          <a:prstGeom prst="rect">
            <a:avLst/>
          </a:prstGeom>
          <a:ln w="28575">
            <a:solidFill>
              <a:srgbClr val="0070C0"/>
            </a:solidFill>
          </a:ln>
        </p:spPr>
        <p:txBody>
          <a:bodyPr wrap="square">
            <a:spAutoFit/>
          </a:bodyPr>
          <a:lstStyle/>
          <a:p>
            <a:r>
              <a:rPr lang="en-US" sz="2400" b="1" dirty="0"/>
              <a:t>THEME 6: WATER EDUCATION, KEY FOR WATER SECURITY </a:t>
            </a:r>
          </a:p>
          <a:p>
            <a:r>
              <a:rPr lang="en-US" sz="2400" b="1" i="1" dirty="0"/>
              <a:t>Focal Area 6.5 – Education for </a:t>
            </a:r>
            <a:r>
              <a:rPr lang="en-US" sz="2400" b="1" i="1" dirty="0" err="1"/>
              <a:t>transboundary</a:t>
            </a:r>
            <a:r>
              <a:rPr lang="en-US" sz="2400" b="1" i="1" dirty="0"/>
              <a:t> water cooperation and governance.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 10" descr="Background_bottom.jpg"/>
          <p:cNvPicPr>
            <a:picLocks noChangeAspect="1"/>
          </p:cNvPicPr>
          <p:nvPr/>
        </p:nvPicPr>
        <p:blipFill>
          <a:blip r:embed="rId2" cstate="print"/>
          <a:srcRect r="876"/>
          <a:stretch>
            <a:fillRect/>
          </a:stretch>
        </p:blipFill>
        <p:spPr bwMode="auto">
          <a:xfrm>
            <a:off x="-19051" y="1"/>
            <a:ext cx="9163051" cy="1052513"/>
          </a:xfrm>
          <a:prstGeom prst="rect">
            <a:avLst/>
          </a:prstGeom>
          <a:noFill/>
          <a:ln w="9525">
            <a:noFill/>
            <a:miter lim="800000"/>
            <a:headEnd/>
            <a:tailEnd/>
          </a:ln>
        </p:spPr>
      </p:pic>
      <p:sp>
        <p:nvSpPr>
          <p:cNvPr id="3078" name="Titre 1"/>
          <p:cNvSpPr>
            <a:spLocks/>
          </p:cNvSpPr>
          <p:nvPr/>
        </p:nvSpPr>
        <p:spPr bwMode="auto">
          <a:xfrm>
            <a:off x="179389" y="115889"/>
            <a:ext cx="8713787" cy="865187"/>
          </a:xfrm>
          <a:prstGeom prst="rect">
            <a:avLst/>
          </a:prstGeom>
          <a:noFill/>
          <a:ln w="9525">
            <a:noFill/>
            <a:miter lim="800000"/>
            <a:headEnd/>
            <a:tailEnd/>
          </a:ln>
        </p:spPr>
        <p:txBody>
          <a:bodyPr anchor="ctr"/>
          <a:lstStyle/>
          <a:p>
            <a:pPr algn="ctr"/>
            <a:r>
              <a:rPr lang="en-US" sz="3200" b="1" dirty="0">
                <a:solidFill>
                  <a:schemeClr val="bg1"/>
                </a:solidFill>
              </a:rPr>
              <a:t> Environmental and hydrologic  education </a:t>
            </a:r>
          </a:p>
        </p:txBody>
      </p:sp>
      <p:cxnSp>
        <p:nvCxnSpPr>
          <p:cNvPr id="2" name="Connecteur droit 4"/>
          <p:cNvCxnSpPr/>
          <p:nvPr/>
        </p:nvCxnSpPr>
        <p:spPr>
          <a:xfrm>
            <a:off x="0" y="10541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Rectangle 4"/>
          <p:cNvSpPr>
            <a:spLocks noChangeArrowheads="1"/>
          </p:cNvSpPr>
          <p:nvPr/>
        </p:nvSpPr>
        <p:spPr bwMode="auto">
          <a:xfrm>
            <a:off x="457200" y="152400"/>
            <a:ext cx="8229600" cy="685800"/>
          </a:xfrm>
          <a:prstGeom prst="rect">
            <a:avLst/>
          </a:prstGeom>
          <a:noFill/>
          <a:ln w="9525">
            <a:noFill/>
            <a:miter lim="800000"/>
            <a:headEnd/>
            <a:tailEnd/>
          </a:ln>
        </p:spPr>
        <p:txBody>
          <a:bodyPr anchor="ctr"/>
          <a:lstStyle/>
          <a:p>
            <a:pPr algn="ctr"/>
            <a:endParaRPr lang="fr-FR" sz="2800" b="1">
              <a:solidFill>
                <a:srgbClr val="000000"/>
              </a:solidFill>
            </a:endParaRPr>
          </a:p>
        </p:txBody>
      </p:sp>
      <p:sp>
        <p:nvSpPr>
          <p:cNvPr id="11" name="Text Box 21"/>
          <p:cNvSpPr txBox="1">
            <a:spLocks noChangeArrowheads="1"/>
          </p:cNvSpPr>
          <p:nvPr/>
        </p:nvSpPr>
        <p:spPr bwMode="auto">
          <a:xfrm>
            <a:off x="255589" y="1125863"/>
            <a:ext cx="8583611" cy="4185761"/>
          </a:xfrm>
          <a:prstGeom prst="rect">
            <a:avLst/>
          </a:prstGeom>
          <a:noFill/>
          <a:ln w="12700">
            <a:noFill/>
            <a:miter lim="800000"/>
            <a:headEnd type="none" w="sm" len="sm"/>
            <a:tailEnd type="none" w="sm" len="sm"/>
          </a:ln>
        </p:spPr>
        <p:txBody>
          <a:bodyPr wrap="square">
            <a:spAutoFit/>
          </a:bodyPr>
          <a:lstStyle/>
          <a:p>
            <a:pPr algn="just"/>
            <a:r>
              <a:rPr lang="en-US" sz="2200" dirty="0"/>
              <a:t>Organization of </a:t>
            </a:r>
            <a:r>
              <a:rPr lang="en-US" sz="2200" b="1" u="sng" dirty="0"/>
              <a:t>3 Regional Student Workshop on “Cross-Border Cooperation in the Water Management Field” </a:t>
            </a:r>
            <a:r>
              <a:rPr lang="en-US" sz="2200" dirty="0"/>
              <a:t>by </a:t>
            </a:r>
            <a:r>
              <a:rPr lang="en-US" sz="2200" dirty="0" err="1"/>
              <a:t>Konrad</a:t>
            </a:r>
            <a:r>
              <a:rPr lang="en-US" sz="2200" dirty="0"/>
              <a:t>-Adenauer-</a:t>
            </a:r>
            <a:r>
              <a:rPr lang="en-US" sz="2200" dirty="0" err="1"/>
              <a:t>Stiftung</a:t>
            </a:r>
            <a:r>
              <a:rPr lang="en-US" sz="2200" dirty="0"/>
              <a:t>, Skopje, </a:t>
            </a:r>
            <a:r>
              <a:rPr lang="en-US" sz="2200" dirty="0" err="1"/>
              <a:t>Wilfried</a:t>
            </a:r>
            <a:r>
              <a:rPr lang="en-US" sz="2200" dirty="0"/>
              <a:t> Martens Centre for European Studies, Brussels and </a:t>
            </a:r>
            <a:r>
              <a:rPr lang="en-US" sz="2200" b="1" dirty="0"/>
              <a:t>UNESCO Chair/INWEB, Thessaloniki</a:t>
            </a:r>
            <a:r>
              <a:rPr lang="en-US" sz="2200" dirty="0"/>
              <a:t>.</a:t>
            </a:r>
          </a:p>
          <a:p>
            <a:pPr algn="just"/>
            <a:endParaRPr lang="en-US" sz="2200" dirty="0"/>
          </a:p>
          <a:p>
            <a:pPr algn="just"/>
            <a:r>
              <a:rPr lang="en-US" sz="2200" dirty="0"/>
              <a:t>Aim: Bringing together undergraduate students of the Dept. of Civil Engineering, AUTh, Greece, and the Dept. of Mechanical Engineering, Ss. Cyril and Methodius University, North Macedonia, to work together and cope with transboundary issues as:</a:t>
            </a:r>
          </a:p>
          <a:p>
            <a:pPr marL="342900" indent="-342900" algn="just">
              <a:buFont typeface="Arial" panose="020B0604020202020204" pitchFamily="34" charset="0"/>
              <a:buChar char="•"/>
            </a:pPr>
            <a:r>
              <a:rPr lang="en-US" sz="2200" dirty="0"/>
              <a:t>Waste Water Management of the River Vardar/Axios </a:t>
            </a:r>
          </a:p>
          <a:p>
            <a:pPr marL="342900" indent="-342900" algn="just">
              <a:buFont typeface="Arial" panose="020B0604020202020204" pitchFamily="34" charset="0"/>
              <a:buChar char="•"/>
            </a:pPr>
            <a:r>
              <a:rPr lang="en-US" sz="2200" dirty="0"/>
              <a:t>Waste Water Management of the </a:t>
            </a:r>
            <a:r>
              <a:rPr lang="en-US" sz="2200" dirty="0" err="1"/>
              <a:t>Dojran</a:t>
            </a:r>
            <a:r>
              <a:rPr lang="en-US" sz="2200" dirty="0"/>
              <a:t>/</a:t>
            </a:r>
            <a:r>
              <a:rPr lang="en-US" sz="2200" dirty="0" err="1"/>
              <a:t>Doirani</a:t>
            </a:r>
            <a:r>
              <a:rPr lang="en-US" sz="2200" dirty="0"/>
              <a:t> Lake</a:t>
            </a:r>
          </a:p>
          <a:p>
            <a:pPr marL="342900" indent="-342900" algn="just">
              <a:buFont typeface="Arial" panose="020B0604020202020204" pitchFamily="34" charset="0"/>
              <a:buChar char="•"/>
            </a:pPr>
            <a:r>
              <a:rPr lang="en-US" sz="2200" b="1" dirty="0">
                <a:solidFill>
                  <a:srgbClr val="000000"/>
                </a:solidFill>
              </a:rPr>
              <a:t>Transboundary cooperation</a:t>
            </a:r>
            <a:endParaRPr lang="fr-FR" sz="2400" b="1" dirty="0">
              <a:solidFill>
                <a:srgbClr val="000000"/>
              </a:solidFill>
            </a:endParaRPr>
          </a:p>
        </p:txBody>
      </p:sp>
      <p:sp>
        <p:nvSpPr>
          <p:cNvPr id="8" name="Rectangle 7"/>
          <p:cNvSpPr/>
          <p:nvPr/>
        </p:nvSpPr>
        <p:spPr>
          <a:xfrm>
            <a:off x="304800" y="5581471"/>
            <a:ext cx="8534400" cy="1200329"/>
          </a:xfrm>
          <a:prstGeom prst="rect">
            <a:avLst/>
          </a:prstGeom>
          <a:ln w="28575">
            <a:solidFill>
              <a:srgbClr val="0070C0"/>
            </a:solidFill>
          </a:ln>
        </p:spPr>
        <p:txBody>
          <a:bodyPr wrap="square">
            <a:spAutoFit/>
          </a:bodyPr>
          <a:lstStyle/>
          <a:p>
            <a:r>
              <a:rPr lang="en-US" sz="2400" b="1" dirty="0"/>
              <a:t>THEME 6: WATER EDUCATION, KEY FOR WATER SECURITY </a:t>
            </a:r>
          </a:p>
          <a:p>
            <a:r>
              <a:rPr lang="en-US" sz="2400" b="1" i="1" dirty="0"/>
              <a:t>Focal Area 6.5 – Education for </a:t>
            </a:r>
            <a:r>
              <a:rPr lang="en-US" sz="2400" b="1" i="1" dirty="0" err="1"/>
              <a:t>transboundary</a:t>
            </a:r>
            <a:r>
              <a:rPr lang="en-US" sz="2400" b="1" i="1" dirty="0"/>
              <a:t> water cooperation and governance. </a:t>
            </a:r>
            <a:endParaRPr lang="en-US" sz="2400" dirty="0"/>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1270006" y="1250923"/>
            <a:ext cx="6502394" cy="3995405"/>
          </a:xfrm>
          <a:prstGeom prst="rect">
            <a:avLst/>
          </a:prstGeom>
          <a:noFill/>
          <a:ln>
            <a:noFill/>
          </a:ln>
        </p:spPr>
      </p:pic>
      <p:sp>
        <p:nvSpPr>
          <p:cNvPr id="3" name="Rectangle 2"/>
          <p:cNvSpPr/>
          <p:nvPr/>
        </p:nvSpPr>
        <p:spPr>
          <a:xfrm rot="19050035">
            <a:off x="1541426" y="3017792"/>
            <a:ext cx="5115183" cy="461665"/>
          </a:xfrm>
          <a:prstGeom prst="rect">
            <a:avLst/>
          </a:prstGeom>
          <a:solidFill>
            <a:schemeClr val="bg1"/>
          </a:solidFill>
          <a:ln w="19050">
            <a:solidFill>
              <a:schemeClr val="tx1"/>
            </a:solidFill>
          </a:ln>
        </p:spPr>
        <p:txBody>
          <a:bodyPr wrap="none">
            <a:spAutoFit/>
          </a:bodyPr>
          <a:lstStyle/>
          <a:p>
            <a:pPr algn="just"/>
            <a:r>
              <a:rPr lang="en-US" sz="2400" i="1" dirty="0" err="1"/>
              <a:t>Ohrid</a:t>
            </a:r>
            <a:r>
              <a:rPr lang="en-US" sz="2400" i="1" dirty="0"/>
              <a:t>, North Macedonia, 4-7 April 2019</a:t>
            </a:r>
          </a:p>
        </p:txBody>
      </p:sp>
    </p:spTree>
    <p:extLst>
      <p:ext uri="{BB962C8B-B14F-4D97-AF65-F5344CB8AC3E}">
        <p14:creationId xmlns:p14="http://schemas.microsoft.com/office/powerpoint/2010/main" val="35387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039927"/>
            <a:ext cx="5029200" cy="1866900"/>
          </a:xfrm>
          <a:prstGeom prst="rect">
            <a:avLst/>
          </a:prstGeom>
        </p:spPr>
      </p:pic>
      <p:pic>
        <p:nvPicPr>
          <p:cNvPr id="3074" name="Image 10" descr="Background_bottom.jpg"/>
          <p:cNvPicPr>
            <a:picLocks noChangeAspect="1"/>
          </p:cNvPicPr>
          <p:nvPr/>
        </p:nvPicPr>
        <p:blipFill>
          <a:blip r:embed="rId3" cstate="print"/>
          <a:srcRect r="876"/>
          <a:stretch>
            <a:fillRect/>
          </a:stretch>
        </p:blipFill>
        <p:spPr bwMode="auto">
          <a:xfrm>
            <a:off x="-19051" y="1"/>
            <a:ext cx="9163051" cy="1052513"/>
          </a:xfrm>
          <a:prstGeom prst="rect">
            <a:avLst/>
          </a:prstGeom>
          <a:noFill/>
          <a:ln w="9525">
            <a:noFill/>
            <a:miter lim="800000"/>
            <a:headEnd/>
            <a:tailEnd/>
          </a:ln>
        </p:spPr>
      </p:pic>
      <p:sp>
        <p:nvSpPr>
          <p:cNvPr id="3078" name="Titre 1"/>
          <p:cNvSpPr>
            <a:spLocks/>
          </p:cNvSpPr>
          <p:nvPr/>
        </p:nvSpPr>
        <p:spPr bwMode="auto">
          <a:xfrm>
            <a:off x="179389" y="115889"/>
            <a:ext cx="8713787" cy="865187"/>
          </a:xfrm>
          <a:prstGeom prst="rect">
            <a:avLst/>
          </a:prstGeom>
          <a:noFill/>
          <a:ln w="9525">
            <a:noFill/>
            <a:miter lim="800000"/>
            <a:headEnd/>
            <a:tailEnd/>
          </a:ln>
        </p:spPr>
        <p:txBody>
          <a:bodyPr anchor="ctr"/>
          <a:lstStyle/>
          <a:p>
            <a:pPr algn="ctr"/>
            <a:r>
              <a:rPr lang="en-US" sz="3200" b="1" dirty="0">
                <a:solidFill>
                  <a:schemeClr val="bg1"/>
                </a:solidFill>
              </a:rPr>
              <a:t>Education: Hydro-Diplomacy</a:t>
            </a:r>
          </a:p>
        </p:txBody>
      </p:sp>
      <p:cxnSp>
        <p:nvCxnSpPr>
          <p:cNvPr id="2" name="Connecteur droit 4"/>
          <p:cNvCxnSpPr/>
          <p:nvPr/>
        </p:nvCxnSpPr>
        <p:spPr>
          <a:xfrm>
            <a:off x="0" y="10541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Rectangle 4"/>
          <p:cNvSpPr>
            <a:spLocks noChangeArrowheads="1"/>
          </p:cNvSpPr>
          <p:nvPr/>
        </p:nvSpPr>
        <p:spPr bwMode="auto">
          <a:xfrm>
            <a:off x="457200" y="152400"/>
            <a:ext cx="8229600" cy="685800"/>
          </a:xfrm>
          <a:prstGeom prst="rect">
            <a:avLst/>
          </a:prstGeom>
          <a:noFill/>
          <a:ln w="9525">
            <a:noFill/>
            <a:miter lim="800000"/>
            <a:headEnd/>
            <a:tailEnd/>
          </a:ln>
        </p:spPr>
        <p:txBody>
          <a:bodyPr anchor="ctr"/>
          <a:lstStyle/>
          <a:p>
            <a:pPr algn="ctr"/>
            <a:endParaRPr lang="fr-FR" sz="2800" b="1">
              <a:solidFill>
                <a:srgbClr val="000000"/>
              </a:solidFill>
            </a:endParaRPr>
          </a:p>
        </p:txBody>
      </p:sp>
      <p:sp>
        <p:nvSpPr>
          <p:cNvPr id="11" name="Text Box 21"/>
          <p:cNvSpPr txBox="1">
            <a:spLocks noChangeArrowheads="1"/>
          </p:cNvSpPr>
          <p:nvPr/>
        </p:nvSpPr>
        <p:spPr bwMode="auto">
          <a:xfrm>
            <a:off x="255589" y="1125863"/>
            <a:ext cx="8888412" cy="461665"/>
          </a:xfrm>
          <a:prstGeom prst="rect">
            <a:avLst/>
          </a:prstGeom>
          <a:noFill/>
          <a:ln w="12700">
            <a:noFill/>
            <a:miter lim="800000"/>
            <a:headEnd type="none" w="sm" len="sm"/>
            <a:tailEnd type="none" w="sm" len="sm"/>
          </a:ln>
        </p:spPr>
        <p:txBody>
          <a:bodyPr wrap="square">
            <a:spAutoFit/>
          </a:bodyPr>
          <a:lstStyle/>
          <a:p>
            <a:pPr algn="just"/>
            <a:endParaRPr lang="fr-FR" sz="2400" b="1" dirty="0">
              <a:solidFill>
                <a:srgbClr val="000000"/>
              </a:solidFill>
            </a:endParaRPr>
          </a:p>
        </p:txBody>
      </p:sp>
      <p:pic>
        <p:nvPicPr>
          <p:cNvPr id="5123" name="Picture 3"/>
          <p:cNvPicPr>
            <a:picLocks noChangeAspect="1" noChangeArrowheads="1"/>
          </p:cNvPicPr>
          <p:nvPr/>
        </p:nvPicPr>
        <p:blipFill>
          <a:blip r:embed="rId4" cstate="print"/>
          <a:srcRect/>
          <a:stretch>
            <a:fillRect/>
          </a:stretch>
        </p:blipFill>
        <p:spPr bwMode="auto">
          <a:xfrm>
            <a:off x="5562600" y="1356695"/>
            <a:ext cx="3501498" cy="2535346"/>
          </a:xfrm>
          <a:prstGeom prst="rect">
            <a:avLst/>
          </a:prstGeom>
          <a:noFill/>
          <a:ln w="9525">
            <a:solidFill>
              <a:srgbClr val="002060"/>
            </a:solidFill>
            <a:miter lim="800000"/>
            <a:headEnd/>
            <a:tailEnd/>
          </a:ln>
        </p:spPr>
      </p:pic>
      <p:sp>
        <p:nvSpPr>
          <p:cNvPr id="12" name="Rectangle 11"/>
          <p:cNvSpPr/>
          <p:nvPr/>
        </p:nvSpPr>
        <p:spPr>
          <a:xfrm>
            <a:off x="381000" y="5715000"/>
            <a:ext cx="8534400" cy="1107996"/>
          </a:xfrm>
          <a:prstGeom prst="rect">
            <a:avLst/>
          </a:prstGeom>
          <a:ln w="28575">
            <a:solidFill>
              <a:srgbClr val="0070C0"/>
            </a:solidFill>
          </a:ln>
        </p:spPr>
        <p:txBody>
          <a:bodyPr wrap="square">
            <a:spAutoFit/>
          </a:bodyPr>
          <a:lstStyle/>
          <a:p>
            <a:r>
              <a:rPr lang="en-US" sz="2200" b="1" dirty="0"/>
              <a:t>THEME 6: WATER EDUCATION, KEY FOR WATER SECURITY </a:t>
            </a:r>
          </a:p>
          <a:p>
            <a:r>
              <a:rPr lang="en-US" sz="2200" b="1" i="1" dirty="0"/>
              <a:t>Focal Area 6.1 - Enhancing tertiary water education and professional capabilities in the water sector. </a:t>
            </a:r>
            <a:endParaRPr lang="en-US" sz="2200" dirty="0"/>
          </a:p>
        </p:txBody>
      </p:sp>
      <p:sp>
        <p:nvSpPr>
          <p:cNvPr id="5" name="Rectangle 4"/>
          <p:cNvSpPr/>
          <p:nvPr/>
        </p:nvSpPr>
        <p:spPr>
          <a:xfrm>
            <a:off x="74348" y="2906827"/>
            <a:ext cx="5793052" cy="3416320"/>
          </a:xfrm>
          <a:prstGeom prst="rect">
            <a:avLst/>
          </a:prstGeom>
        </p:spPr>
        <p:txBody>
          <a:bodyPr wrap="square">
            <a:spAutoFit/>
          </a:bodyPr>
          <a:lstStyle/>
          <a:p>
            <a:r>
              <a:rPr lang="en-US" b="1" dirty="0"/>
              <a:t>Learning objectives</a:t>
            </a:r>
          </a:p>
          <a:p>
            <a:pPr marL="285750" indent="-285750">
              <a:buFont typeface="Arial" panose="020B0604020202020204" pitchFamily="34" charset="0"/>
              <a:buChar char="•"/>
            </a:pPr>
            <a:r>
              <a:rPr lang="en-US" dirty="0"/>
              <a:t>Describe major contemporary stressors influencing freshwater availability and their impact on achieving national security goals;</a:t>
            </a:r>
          </a:p>
          <a:p>
            <a:pPr marL="285750" indent="-285750">
              <a:buFont typeface="Arial" panose="020B0604020202020204" pitchFamily="34" charset="0"/>
              <a:buChar char="•"/>
            </a:pPr>
            <a:r>
              <a:rPr lang="en-US" dirty="0"/>
              <a:t>Identify water's potential for conflict and identify some of the world’s main water "hotspots";</a:t>
            </a:r>
          </a:p>
          <a:p>
            <a:pPr marL="285750" indent="-285750">
              <a:buFont typeface="Arial" panose="020B0604020202020204" pitchFamily="34" charset="0"/>
              <a:buChar char="•"/>
            </a:pPr>
            <a:r>
              <a:rPr lang="en-US" dirty="0"/>
              <a:t>Recognize water’s cooperation potential and the benefits to be drawn from collaborative transboundary water management between state actors;</a:t>
            </a:r>
          </a:p>
          <a:p>
            <a:pPr marL="285750" indent="-285750">
              <a:buFont typeface="Arial" panose="020B0604020202020204" pitchFamily="34" charset="0"/>
              <a:buChar char="•"/>
            </a:pPr>
            <a:r>
              <a:rPr lang="en-US" dirty="0"/>
              <a:t> </a:t>
            </a:r>
          </a:p>
          <a:p>
            <a:pPr marL="285750" indent="-285750">
              <a:buFont typeface="Arial" panose="020B0604020202020204" pitchFamily="34" charset="0"/>
              <a:buChar char="•"/>
            </a:pP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 10" descr="Background_bottom.jpg"/>
          <p:cNvPicPr>
            <a:picLocks noChangeAspect="1"/>
          </p:cNvPicPr>
          <p:nvPr/>
        </p:nvPicPr>
        <p:blipFill>
          <a:blip r:embed="rId2" cstate="print"/>
          <a:srcRect r="876"/>
          <a:stretch>
            <a:fillRect/>
          </a:stretch>
        </p:blipFill>
        <p:spPr bwMode="auto">
          <a:xfrm>
            <a:off x="-19051" y="1"/>
            <a:ext cx="9163051" cy="1052513"/>
          </a:xfrm>
          <a:prstGeom prst="rect">
            <a:avLst/>
          </a:prstGeom>
          <a:noFill/>
          <a:ln w="9525">
            <a:noFill/>
            <a:miter lim="800000"/>
            <a:headEnd/>
            <a:tailEnd/>
          </a:ln>
        </p:spPr>
      </p:pic>
      <p:sp>
        <p:nvSpPr>
          <p:cNvPr id="3078" name="Titre 1"/>
          <p:cNvSpPr>
            <a:spLocks/>
          </p:cNvSpPr>
          <p:nvPr/>
        </p:nvSpPr>
        <p:spPr bwMode="auto">
          <a:xfrm>
            <a:off x="179389" y="115889"/>
            <a:ext cx="8713787" cy="865187"/>
          </a:xfrm>
          <a:prstGeom prst="rect">
            <a:avLst/>
          </a:prstGeom>
          <a:noFill/>
          <a:ln w="9525">
            <a:noFill/>
            <a:miter lim="800000"/>
            <a:headEnd/>
            <a:tailEnd/>
          </a:ln>
        </p:spPr>
        <p:txBody>
          <a:bodyPr anchor="ctr"/>
          <a:lstStyle/>
          <a:p>
            <a:pPr algn="ctr"/>
            <a:r>
              <a:rPr lang="en-US" sz="3200" b="1" dirty="0">
                <a:solidFill>
                  <a:schemeClr val="bg1"/>
                </a:solidFill>
              </a:rPr>
              <a:t>Climate change impacts on hydrology </a:t>
            </a:r>
          </a:p>
        </p:txBody>
      </p:sp>
      <p:cxnSp>
        <p:nvCxnSpPr>
          <p:cNvPr id="2" name="Connecteur droit 4"/>
          <p:cNvCxnSpPr/>
          <p:nvPr/>
        </p:nvCxnSpPr>
        <p:spPr>
          <a:xfrm>
            <a:off x="0" y="10541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Rectangle 4"/>
          <p:cNvSpPr>
            <a:spLocks noChangeArrowheads="1"/>
          </p:cNvSpPr>
          <p:nvPr/>
        </p:nvSpPr>
        <p:spPr bwMode="auto">
          <a:xfrm>
            <a:off x="457200" y="152400"/>
            <a:ext cx="8229600" cy="685800"/>
          </a:xfrm>
          <a:prstGeom prst="rect">
            <a:avLst/>
          </a:prstGeom>
          <a:noFill/>
          <a:ln w="9525">
            <a:noFill/>
            <a:miter lim="800000"/>
            <a:headEnd/>
            <a:tailEnd/>
          </a:ln>
        </p:spPr>
        <p:txBody>
          <a:bodyPr anchor="ctr"/>
          <a:lstStyle/>
          <a:p>
            <a:pPr algn="ctr"/>
            <a:endParaRPr lang="fr-FR" sz="2800" b="1">
              <a:solidFill>
                <a:srgbClr val="000000"/>
              </a:solidFill>
            </a:endParaRPr>
          </a:p>
        </p:txBody>
      </p:sp>
      <p:sp>
        <p:nvSpPr>
          <p:cNvPr id="11" name="Text Box 21"/>
          <p:cNvSpPr txBox="1">
            <a:spLocks noChangeArrowheads="1"/>
          </p:cNvSpPr>
          <p:nvPr/>
        </p:nvSpPr>
        <p:spPr bwMode="auto">
          <a:xfrm>
            <a:off x="255589" y="1125863"/>
            <a:ext cx="8431211" cy="3477875"/>
          </a:xfrm>
          <a:prstGeom prst="rect">
            <a:avLst/>
          </a:prstGeom>
          <a:noFill/>
          <a:ln w="12700">
            <a:noFill/>
            <a:miter lim="800000"/>
            <a:headEnd type="none" w="sm" len="sm"/>
            <a:tailEnd type="none" w="sm" len="sm"/>
          </a:ln>
        </p:spPr>
        <p:txBody>
          <a:bodyPr wrap="square">
            <a:spAutoFit/>
          </a:bodyPr>
          <a:lstStyle/>
          <a:p>
            <a:r>
              <a:rPr lang="en-US" sz="2800" b="1" u="sng" dirty="0"/>
              <a:t>National Climate Change Adaptation Strategy (NCCAS</a:t>
            </a:r>
            <a:r>
              <a:rPr lang="en-US" sz="2400" b="1" dirty="0"/>
              <a:t>)</a:t>
            </a:r>
            <a:r>
              <a:rPr lang="en-US" sz="2400" dirty="0"/>
              <a:t> </a:t>
            </a:r>
            <a:br>
              <a:rPr lang="en-US" sz="2400" dirty="0"/>
            </a:br>
            <a:endParaRPr lang="en-US" sz="2400" dirty="0"/>
          </a:p>
          <a:p>
            <a:r>
              <a:rPr lang="en-US" sz="2400" i="1" dirty="0"/>
              <a:t>With the aim to address the impact of climate change at country level and add on the experience on economic and other impacts of climate change, the draft text of the </a:t>
            </a:r>
            <a:r>
              <a:rPr lang="en-US" sz="2400" b="1" i="1" dirty="0"/>
              <a:t>National Climate Change Adaptation Strategy (NCCAS) </a:t>
            </a:r>
            <a:r>
              <a:rPr lang="en-US" sz="2400" i="1" dirty="0"/>
              <a:t>has been submitted in December 2015 to the Ministry of Environment, Energy and Climate Change and put up for public consultation.</a:t>
            </a:r>
          </a:p>
          <a:p>
            <a:r>
              <a:rPr lang="en-US" sz="2400" b="1" i="1" dirty="0">
                <a:solidFill>
                  <a:srgbClr val="000000"/>
                </a:solidFill>
              </a:rPr>
              <a:t>The final document was launched in April 2016 (in </a:t>
            </a:r>
            <a:r>
              <a:rPr lang="en-US" sz="2400" b="1" i="1" dirty="0" err="1">
                <a:solidFill>
                  <a:srgbClr val="000000"/>
                </a:solidFill>
              </a:rPr>
              <a:t>greek</a:t>
            </a:r>
            <a:r>
              <a:rPr lang="en-US" sz="2400" b="1" i="1" dirty="0">
                <a:solidFill>
                  <a:srgbClr val="000000"/>
                </a:solidFill>
              </a:rPr>
              <a:t>)</a:t>
            </a:r>
            <a:endParaRPr lang="fr-FR" sz="2400" b="1" i="1" dirty="0">
              <a:solidFill>
                <a:srgbClr val="000000"/>
              </a:solidFill>
            </a:endParaRPr>
          </a:p>
        </p:txBody>
      </p:sp>
      <p:pic>
        <p:nvPicPr>
          <p:cNvPr id="2049" name="Picture 1"/>
          <p:cNvPicPr>
            <a:picLocks noChangeAspect="1" noChangeArrowheads="1"/>
          </p:cNvPicPr>
          <p:nvPr/>
        </p:nvPicPr>
        <p:blipFill>
          <a:blip r:embed="rId3" cstate="print"/>
          <a:srcRect/>
          <a:stretch>
            <a:fillRect/>
          </a:stretch>
        </p:blipFill>
        <p:spPr bwMode="auto">
          <a:xfrm>
            <a:off x="609600" y="1194344"/>
            <a:ext cx="4040789" cy="5358856"/>
          </a:xfrm>
          <a:prstGeom prst="rect">
            <a:avLst/>
          </a:prstGeom>
          <a:noFill/>
          <a:ln w="9525">
            <a:solidFill>
              <a:srgbClr val="002060"/>
            </a:solid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5105400" y="1143000"/>
            <a:ext cx="3657600" cy="5636153"/>
          </a:xfrm>
          <a:prstGeom prst="rect">
            <a:avLst/>
          </a:prstGeom>
          <a:noFill/>
          <a:ln w="9525">
            <a:noFill/>
            <a:miter lim="800000"/>
            <a:headEnd/>
            <a:tailEnd/>
          </a:ln>
        </p:spPr>
      </p:pic>
      <p:sp>
        <p:nvSpPr>
          <p:cNvPr id="10" name="Rectangle 9"/>
          <p:cNvSpPr/>
          <p:nvPr/>
        </p:nvSpPr>
        <p:spPr>
          <a:xfrm>
            <a:off x="5181600" y="3810000"/>
            <a:ext cx="3352800" cy="3810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blinds(horizontal)">
                                      <p:cBhvr>
                                        <p:cTn id="7" dur="500"/>
                                        <p:tgtEl>
                                          <p:spTgt spid="204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linds(horizontal)">
                                      <p:cBhvr>
                                        <p:cTn id="12" dur="500"/>
                                        <p:tgtEl>
                                          <p:spTgt spid="2050"/>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pic>
        <p:nvPicPr>
          <p:cNvPr id="5" name="Picture 4"/>
          <p:cNvPicPr>
            <a:picLocks noChangeAspect="1"/>
          </p:cNvPicPr>
          <p:nvPr/>
        </p:nvPicPr>
        <p:blipFill>
          <a:blip r:embed="rId2"/>
          <a:stretch>
            <a:fillRect/>
          </a:stretch>
        </p:blipFill>
        <p:spPr>
          <a:xfrm>
            <a:off x="228600" y="152400"/>
            <a:ext cx="8686800" cy="4886325"/>
          </a:xfrm>
          <a:prstGeom prst="rect">
            <a:avLst/>
          </a:prstGeom>
        </p:spPr>
      </p:pic>
      <p:pic>
        <p:nvPicPr>
          <p:cNvPr id="6" name="Picture 3"/>
          <p:cNvPicPr>
            <a:picLocks noChangeAspect="1" noChangeArrowheads="1"/>
          </p:cNvPicPr>
          <p:nvPr/>
        </p:nvPicPr>
        <p:blipFill>
          <a:blip r:embed="rId3" cstate="print"/>
          <a:srcRect/>
          <a:stretch>
            <a:fillRect/>
          </a:stretch>
        </p:blipFill>
        <p:spPr bwMode="auto">
          <a:xfrm>
            <a:off x="3067050" y="4724400"/>
            <a:ext cx="3334188" cy="1143000"/>
          </a:xfrm>
          <a:prstGeom prst="rect">
            <a:avLst/>
          </a:prstGeom>
          <a:noFill/>
          <a:ln w="9525">
            <a:noFill/>
            <a:miter lim="800000"/>
            <a:headEnd/>
            <a:tailEnd/>
          </a:ln>
        </p:spPr>
      </p:pic>
      <p:sp>
        <p:nvSpPr>
          <p:cNvPr id="7" name="Rectangle 6"/>
          <p:cNvSpPr/>
          <p:nvPr/>
        </p:nvSpPr>
        <p:spPr>
          <a:xfrm>
            <a:off x="3352800" y="5867400"/>
            <a:ext cx="3026406" cy="461665"/>
          </a:xfrm>
          <a:prstGeom prst="rect">
            <a:avLst/>
          </a:prstGeom>
        </p:spPr>
        <p:txBody>
          <a:bodyPr wrap="none">
            <a:spAutoFit/>
          </a:bodyPr>
          <a:lstStyle/>
          <a:p>
            <a:r>
              <a:rPr lang="en-US" sz="2400" b="1" i="1" dirty="0">
                <a:hlinkClick r:id="rId4"/>
              </a:rPr>
              <a:t>http://www.inweb.gr</a:t>
            </a:r>
            <a:r>
              <a:rPr lang="en-US" sz="2400" b="1" i="1" dirty="0"/>
              <a:t> </a:t>
            </a:r>
          </a:p>
        </p:txBody>
      </p:sp>
    </p:spTree>
    <p:extLst>
      <p:ext uri="{BB962C8B-B14F-4D97-AF65-F5344CB8AC3E}">
        <p14:creationId xmlns:p14="http://schemas.microsoft.com/office/powerpoint/2010/main" val="20661777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04800" y="2110867"/>
            <a:ext cx="5094256" cy="4747133"/>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5720380" y="1524000"/>
            <a:ext cx="3323974" cy="3962400"/>
          </a:xfrm>
          <a:prstGeom prst="rect">
            <a:avLst/>
          </a:prstGeom>
          <a:noFill/>
          <a:ln w="9525">
            <a:noFill/>
            <a:miter lim="800000"/>
            <a:headEnd/>
            <a:tailEnd/>
          </a:ln>
        </p:spPr>
      </p:pic>
      <p:sp>
        <p:nvSpPr>
          <p:cNvPr id="4" name="Rectangle 3"/>
          <p:cNvSpPr/>
          <p:nvPr/>
        </p:nvSpPr>
        <p:spPr>
          <a:xfrm>
            <a:off x="304800" y="228600"/>
            <a:ext cx="8763000" cy="1107996"/>
          </a:xfrm>
          <a:prstGeom prst="rect">
            <a:avLst/>
          </a:prstGeom>
        </p:spPr>
        <p:txBody>
          <a:bodyPr wrap="square">
            <a:spAutoFit/>
          </a:bodyPr>
          <a:lstStyle/>
          <a:p>
            <a:r>
              <a:rPr lang="en-US" sz="2200" i="1" dirty="0">
                <a:latin typeface="Arial" panose="020B0604020202020204" pitchFamily="34" charset="0"/>
              </a:rPr>
              <a:t>UNESCO is actively contributing to the implementation of the 2030 Agenda for Sustainable Development drawing on its humanist mandate, and mobilizing all of its partners and stakeholders</a:t>
            </a:r>
            <a:endParaRPr lang="en-US" sz="22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
        <p:nvSpPr>
          <p:cNvPr id="2" name="Rectangle 1"/>
          <p:cNvSpPr/>
          <p:nvPr/>
        </p:nvSpPr>
        <p:spPr>
          <a:xfrm>
            <a:off x="381002" y="4038601"/>
            <a:ext cx="5208734" cy="584775"/>
          </a:xfrm>
          <a:prstGeom prst="rect">
            <a:avLst/>
          </a:prstGeom>
        </p:spPr>
        <p:txBody>
          <a:bodyPr wrap="none">
            <a:spAutoFit/>
          </a:bodyPr>
          <a:lstStyle/>
          <a:p>
            <a:r>
              <a:rPr lang="en-US" sz="3200" b="1" i="1" dirty="0"/>
              <a:t>Thank you for your attention</a:t>
            </a:r>
            <a:r>
              <a:rPr lang="el-GR" sz="3200" b="1" i="1" dirty="0"/>
              <a:t>!</a:t>
            </a:r>
            <a:endParaRPr lang="en-US" sz="3200" b="1" i="1" dirty="0"/>
          </a:p>
        </p:txBody>
      </p:sp>
    </p:spTree>
    <p:extLst>
      <p:ext uri="{BB962C8B-B14F-4D97-AF65-F5344CB8AC3E}">
        <p14:creationId xmlns:p14="http://schemas.microsoft.com/office/powerpoint/2010/main" val="2358241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web_logo_final.bmp"/>
          <p:cNvPicPr/>
          <p:nvPr/>
        </p:nvPicPr>
        <p:blipFill>
          <a:blip r:embed="rId2" cstate="print"/>
          <a:stretch>
            <a:fillRect/>
          </a:stretch>
        </p:blipFill>
        <p:spPr>
          <a:xfrm>
            <a:off x="0" y="1219200"/>
            <a:ext cx="2590800" cy="762000"/>
          </a:xfrm>
          <a:prstGeom prst="rect">
            <a:avLst/>
          </a:prstGeom>
        </p:spPr>
      </p:pic>
      <p:pic>
        <p:nvPicPr>
          <p:cNvPr id="11" name="Picture 2" descr="BALKAN-POLITICAL"/>
          <p:cNvPicPr>
            <a:picLocks noChangeAspect="1" noChangeArrowheads="1"/>
          </p:cNvPicPr>
          <p:nvPr/>
        </p:nvPicPr>
        <p:blipFill>
          <a:blip r:embed="rId3" cstate="print"/>
          <a:srcRect/>
          <a:stretch>
            <a:fillRect/>
          </a:stretch>
        </p:blipFill>
        <p:spPr bwMode="auto">
          <a:xfrm>
            <a:off x="5770685" y="3057865"/>
            <a:ext cx="3352800" cy="2514600"/>
          </a:xfrm>
          <a:prstGeom prst="rect">
            <a:avLst/>
          </a:prstGeom>
          <a:noFill/>
          <a:ln w="9525">
            <a:noFill/>
            <a:miter lim="800000"/>
            <a:headEnd/>
            <a:tailEnd/>
          </a:ln>
        </p:spPr>
      </p:pic>
      <p:sp>
        <p:nvSpPr>
          <p:cNvPr id="14" name="Oval 5"/>
          <p:cNvSpPr>
            <a:spLocks noChangeArrowheads="1"/>
          </p:cNvSpPr>
          <p:nvPr/>
        </p:nvSpPr>
        <p:spPr bwMode="auto">
          <a:xfrm>
            <a:off x="7391400" y="4462432"/>
            <a:ext cx="609600" cy="190500"/>
          </a:xfrm>
          <a:prstGeom prst="ellipse">
            <a:avLst/>
          </a:prstGeom>
          <a:noFill/>
          <a:ln w="57150">
            <a:solidFill>
              <a:srgbClr val="FF0000"/>
            </a:solidFill>
            <a:round/>
            <a:headEnd/>
            <a:tailEnd/>
          </a:ln>
        </p:spPr>
        <p:txBody>
          <a:bodyPr wrap="none" anchor="ctr"/>
          <a:lstStyle/>
          <a:p>
            <a:endParaRPr lang="en-US"/>
          </a:p>
        </p:txBody>
      </p:sp>
      <p:sp>
        <p:nvSpPr>
          <p:cNvPr id="7" name="Rectangle 6"/>
          <p:cNvSpPr/>
          <p:nvPr/>
        </p:nvSpPr>
        <p:spPr>
          <a:xfrm>
            <a:off x="2656742" y="1087465"/>
            <a:ext cx="6324600" cy="830997"/>
          </a:xfrm>
          <a:prstGeom prst="rect">
            <a:avLst/>
          </a:prstGeom>
          <a:ln>
            <a:noFill/>
          </a:ln>
        </p:spPr>
        <p:txBody>
          <a:bodyPr wrap="square">
            <a:spAutoFit/>
          </a:bodyPr>
          <a:lstStyle/>
          <a:p>
            <a:pPr algn="just"/>
            <a:r>
              <a:rPr lang="en-US" sz="2200" b="1" dirty="0"/>
              <a:t>The UNESCO Chair/Network INWEB </a:t>
            </a:r>
            <a:r>
              <a:rPr lang="en-US" sz="2400" dirty="0"/>
              <a:t>on “sustainable management  of  water  and  conflict  resolution”</a:t>
            </a:r>
            <a:endParaRPr lang="en-US" sz="2200" dirty="0"/>
          </a:p>
        </p:txBody>
      </p:sp>
      <p:sp>
        <p:nvSpPr>
          <p:cNvPr id="8" name="Rectangle 7"/>
          <p:cNvSpPr/>
          <p:nvPr/>
        </p:nvSpPr>
        <p:spPr>
          <a:xfrm>
            <a:off x="162657" y="5779746"/>
            <a:ext cx="8752742" cy="923330"/>
          </a:xfrm>
          <a:prstGeom prst="rect">
            <a:avLst/>
          </a:prstGeom>
          <a:noFill/>
          <a:ln>
            <a:solidFill>
              <a:srgbClr val="002060"/>
            </a:solidFill>
          </a:ln>
        </p:spPr>
        <p:txBody>
          <a:bodyPr wrap="square">
            <a:spAutoFit/>
          </a:bodyPr>
          <a:lstStyle/>
          <a:p>
            <a:pPr algn="just"/>
            <a:r>
              <a:rPr lang="en-US" dirty="0">
                <a:solidFill>
                  <a:srgbClr val="002060"/>
                </a:solidFill>
              </a:rPr>
              <a:t>The UNESCO Chair/INWEB cooperates closely with </a:t>
            </a:r>
            <a:r>
              <a:rPr lang="en-US" b="1" dirty="0">
                <a:solidFill>
                  <a:srgbClr val="002060"/>
                </a:solidFill>
              </a:rPr>
              <a:t>UNESCO-IHP</a:t>
            </a:r>
            <a:r>
              <a:rPr lang="en-US" dirty="0">
                <a:solidFill>
                  <a:srgbClr val="002060"/>
                </a:solidFill>
              </a:rPr>
              <a:t> in Paris, </a:t>
            </a:r>
            <a:r>
              <a:rPr lang="en-US" b="1" dirty="0">
                <a:solidFill>
                  <a:srgbClr val="002060"/>
                </a:solidFill>
              </a:rPr>
              <a:t>UNESCO’s Regional Office for Science in Europe (UNESCO BRESCE) </a:t>
            </a:r>
            <a:r>
              <a:rPr lang="en-US" dirty="0">
                <a:solidFill>
                  <a:srgbClr val="002060"/>
                </a:solidFill>
              </a:rPr>
              <a:t>(Venice), as well as other major international </a:t>
            </a:r>
            <a:r>
              <a:rPr lang="en-US" dirty="0" err="1">
                <a:solidFill>
                  <a:srgbClr val="002060"/>
                </a:solidFill>
              </a:rPr>
              <a:t>organisations</a:t>
            </a:r>
            <a:r>
              <a:rPr lang="en-US" dirty="0">
                <a:solidFill>
                  <a:srgbClr val="002060"/>
                </a:solidFill>
              </a:rPr>
              <a:t> such as the United Nations Economic Commission for Europe </a:t>
            </a:r>
            <a:r>
              <a:rPr lang="en-US" b="1" dirty="0">
                <a:solidFill>
                  <a:srgbClr val="002060"/>
                </a:solidFill>
              </a:rPr>
              <a:t>(UNECE).</a:t>
            </a:r>
          </a:p>
        </p:txBody>
      </p:sp>
      <p:pic>
        <p:nvPicPr>
          <p:cNvPr id="10" name="Picture 8" descr="http://www.inweb.gr/templates/inweb/images/header_logo.png"/>
          <p:cNvPicPr>
            <a:picLocks noChangeAspect="1" noChangeArrowheads="1"/>
          </p:cNvPicPr>
          <p:nvPr/>
        </p:nvPicPr>
        <p:blipFill>
          <a:blip r:embed="rId4" cstate="print"/>
          <a:srcRect/>
          <a:stretch>
            <a:fillRect/>
          </a:stretch>
        </p:blipFill>
        <p:spPr bwMode="auto">
          <a:xfrm>
            <a:off x="0" y="1"/>
            <a:ext cx="9144000" cy="880111"/>
          </a:xfrm>
          <a:prstGeom prst="rect">
            <a:avLst/>
          </a:prstGeom>
          <a:noFill/>
        </p:spPr>
      </p:pic>
      <p:sp>
        <p:nvSpPr>
          <p:cNvPr id="2" name="Rectangle 1"/>
          <p:cNvSpPr/>
          <p:nvPr/>
        </p:nvSpPr>
        <p:spPr>
          <a:xfrm>
            <a:off x="162657" y="1824231"/>
            <a:ext cx="8818685" cy="1107996"/>
          </a:xfrm>
          <a:prstGeom prst="rect">
            <a:avLst/>
          </a:prstGeom>
          <a:ln>
            <a:noFill/>
          </a:ln>
        </p:spPr>
        <p:txBody>
          <a:bodyPr wrap="square">
            <a:spAutoFit/>
          </a:bodyPr>
          <a:lstStyle/>
          <a:p>
            <a:pPr algn="just"/>
            <a:r>
              <a:rPr lang="en-US" sz="2200" dirty="0"/>
              <a:t>was established in </a:t>
            </a:r>
            <a:r>
              <a:rPr lang="en-US" sz="2200" b="1" dirty="0"/>
              <a:t>July 2003 at the Aristotle University of Thessaloniki (AUTh), </a:t>
            </a:r>
            <a:r>
              <a:rPr lang="en-US" sz="2200" dirty="0"/>
              <a:t>Department of Civil Engineering, Division of Hydraulics and Environmental Engineering.</a:t>
            </a:r>
          </a:p>
        </p:txBody>
      </p:sp>
      <p:sp>
        <p:nvSpPr>
          <p:cNvPr id="3" name="Rectangle 2"/>
          <p:cNvSpPr/>
          <p:nvPr/>
        </p:nvSpPr>
        <p:spPr>
          <a:xfrm>
            <a:off x="228600" y="3253336"/>
            <a:ext cx="5323743" cy="1785104"/>
          </a:xfrm>
          <a:prstGeom prst="rect">
            <a:avLst/>
          </a:prstGeom>
        </p:spPr>
        <p:txBody>
          <a:bodyPr wrap="square">
            <a:spAutoFit/>
          </a:bodyPr>
          <a:lstStyle/>
          <a:p>
            <a:pPr algn="just"/>
            <a:r>
              <a:rPr lang="en-US" sz="2200" dirty="0"/>
              <a:t>Concentrating mainly on transboundary issues, INWEB encourages initiatives on water resources management issues from the bottom up, and promotes joint training projects and the sharing of expertise.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161778" y="990600"/>
            <a:ext cx="8599487" cy="833178"/>
          </a:xfrm>
          <a:prstGeom prst="rect">
            <a:avLst/>
          </a:prstGeom>
          <a:noFill/>
          <a:ln w="9525">
            <a:noFill/>
            <a:miter lim="800000"/>
            <a:headEnd/>
            <a:tailEnd/>
          </a:ln>
        </p:spPr>
        <p:txBody>
          <a:bodyPr wrap="square" lIns="90000" tIns="46800" rIns="90000" bIns="46800">
            <a:spAutoFit/>
          </a:bodyPr>
          <a:lstStyle/>
          <a:p>
            <a:pPr algn="just" eaLnBrk="0" hangingPunct="0">
              <a:tabLst>
                <a:tab pos="90488" algn="l"/>
              </a:tabLst>
            </a:pPr>
            <a:r>
              <a:rPr lang="en-US" sz="2400" b="1" dirty="0">
                <a:solidFill>
                  <a:srgbClr val="000000"/>
                </a:solidFill>
                <a:cs typeface="Times New Roman" pitchFamily="18" charset="0"/>
              </a:rPr>
              <a:t>The </a:t>
            </a:r>
            <a:r>
              <a:rPr lang="en-US" sz="2400" b="1" u="sng" dirty="0">
                <a:solidFill>
                  <a:srgbClr val="000000"/>
                </a:solidFill>
                <a:cs typeface="Times New Roman" pitchFamily="18" charset="0"/>
              </a:rPr>
              <a:t>educational and research activities </a:t>
            </a:r>
            <a:r>
              <a:rPr lang="en-US" sz="2400" b="1" dirty="0">
                <a:solidFill>
                  <a:srgbClr val="000000"/>
                </a:solidFill>
                <a:cs typeface="Times New Roman" pitchFamily="18" charset="0"/>
              </a:rPr>
              <a:t>of the UNESCO Chair &amp; Network INWEB cover a wide range of scientific areas :</a:t>
            </a:r>
          </a:p>
        </p:txBody>
      </p:sp>
      <p:sp>
        <p:nvSpPr>
          <p:cNvPr id="20484" name="Rectangle 4"/>
          <p:cNvSpPr>
            <a:spLocks noChangeArrowheads="1"/>
          </p:cNvSpPr>
          <p:nvPr/>
        </p:nvSpPr>
        <p:spPr bwMode="auto">
          <a:xfrm>
            <a:off x="1447627" y="6045178"/>
            <a:ext cx="5313794" cy="602345"/>
          </a:xfrm>
          <a:prstGeom prst="rect">
            <a:avLst/>
          </a:prstGeom>
          <a:noFill/>
          <a:ln w="9525">
            <a:noFill/>
            <a:miter lim="800000"/>
            <a:headEnd/>
            <a:tailEnd/>
          </a:ln>
        </p:spPr>
        <p:txBody>
          <a:bodyPr wrap="square" lIns="90000" tIns="46800" rIns="90000" bIns="46800">
            <a:spAutoFit/>
          </a:bodyPr>
          <a:lstStyle/>
          <a:p>
            <a:pPr eaLnBrk="0" hangingPunct="0">
              <a:lnSpc>
                <a:spcPct val="150000"/>
              </a:lnSpc>
              <a:buSzPct val="150000"/>
              <a:tabLst>
                <a:tab pos="539750" algn="l"/>
              </a:tabLst>
            </a:pPr>
            <a:r>
              <a:rPr lang="en-GB" sz="2200" b="1" dirty="0">
                <a:solidFill>
                  <a:schemeClr val="accent1">
                    <a:lumMod val="75000"/>
                  </a:schemeClr>
                </a:solidFill>
                <a:cs typeface="Times New Roman" pitchFamily="18" charset="0"/>
              </a:rPr>
              <a:t>Climate change impacts on hydrology </a:t>
            </a:r>
          </a:p>
        </p:txBody>
      </p:sp>
      <p:pic>
        <p:nvPicPr>
          <p:cNvPr id="6" name="Picture 8" descr="http://www.inweb.gr/templates/inweb/images/header_logo.png"/>
          <p:cNvPicPr>
            <a:picLocks noChangeAspect="1" noChangeArrowheads="1"/>
          </p:cNvPicPr>
          <p:nvPr/>
        </p:nvPicPr>
        <p:blipFill>
          <a:blip r:embed="rId2" cstate="print"/>
          <a:srcRect/>
          <a:stretch>
            <a:fillRect/>
          </a:stretch>
        </p:blipFill>
        <p:spPr bwMode="auto">
          <a:xfrm>
            <a:off x="0" y="1"/>
            <a:ext cx="9144000" cy="880111"/>
          </a:xfrm>
          <a:prstGeom prst="rect">
            <a:avLst/>
          </a:prstGeom>
          <a:noFill/>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599" y="1923384"/>
            <a:ext cx="1219027" cy="1181421"/>
          </a:xfrm>
          <a:prstGeom prst="rect">
            <a:avLst/>
          </a:prstGeom>
        </p:spPr>
      </p:pic>
      <p:sp>
        <p:nvSpPr>
          <p:cNvPr id="3" name="Rectangle 2"/>
          <p:cNvSpPr/>
          <p:nvPr/>
        </p:nvSpPr>
        <p:spPr>
          <a:xfrm>
            <a:off x="1642403" y="1905000"/>
            <a:ext cx="7238717" cy="1107996"/>
          </a:xfrm>
          <a:prstGeom prst="rect">
            <a:avLst/>
          </a:prstGeom>
        </p:spPr>
        <p:txBody>
          <a:bodyPr wrap="square">
            <a:spAutoFit/>
          </a:bodyPr>
          <a:lstStyle/>
          <a:p>
            <a:pPr eaLnBrk="0" hangingPunct="0">
              <a:buSzPct val="150000"/>
              <a:tabLst>
                <a:tab pos="539750" algn="l"/>
              </a:tabLst>
            </a:pPr>
            <a:r>
              <a:rPr lang="en-US" sz="2200" b="1" dirty="0">
                <a:solidFill>
                  <a:schemeClr val="accent1">
                    <a:lumMod val="75000"/>
                  </a:schemeClr>
                </a:solidFill>
                <a:cs typeface="Times New Roman" pitchFamily="18" charset="0"/>
              </a:rPr>
              <a:t>Facilitate the exchange of information in the fields of water and environment by establishing an international, open network in the Balkan region</a:t>
            </a:r>
          </a:p>
        </p:txBody>
      </p:sp>
      <p:sp>
        <p:nvSpPr>
          <p:cNvPr id="5" name="Rectangle 4"/>
          <p:cNvSpPr/>
          <p:nvPr/>
        </p:nvSpPr>
        <p:spPr>
          <a:xfrm>
            <a:off x="161779" y="3159204"/>
            <a:ext cx="7763022" cy="1107996"/>
          </a:xfrm>
          <a:prstGeom prst="rect">
            <a:avLst/>
          </a:prstGeom>
        </p:spPr>
        <p:txBody>
          <a:bodyPr wrap="square">
            <a:spAutoFit/>
          </a:bodyPr>
          <a:lstStyle/>
          <a:p>
            <a:pPr eaLnBrk="0" hangingPunct="0">
              <a:buSzPct val="150000"/>
              <a:tabLst>
                <a:tab pos="539750" algn="l"/>
              </a:tabLst>
            </a:pPr>
            <a:r>
              <a:rPr lang="en-US" sz="2200" b="1" dirty="0">
                <a:solidFill>
                  <a:schemeClr val="accent1">
                    <a:lumMod val="75000"/>
                  </a:schemeClr>
                </a:solidFill>
                <a:cs typeface="Times New Roman" pitchFamily="18" charset="0"/>
              </a:rPr>
              <a:t>Creation and maintenance of  databases (cloud geo-information systems) on water and the environment related to transboundary water bodies (rivers, lakes, and coastal waters)</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801" y="3000125"/>
            <a:ext cx="1228332" cy="1228332"/>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363" y="4328889"/>
            <a:ext cx="1555507" cy="1014320"/>
          </a:xfrm>
          <a:prstGeom prst="rect">
            <a:avLst/>
          </a:prstGeom>
        </p:spPr>
      </p:pic>
      <p:sp>
        <p:nvSpPr>
          <p:cNvPr id="8" name="Rectangle 7"/>
          <p:cNvSpPr/>
          <p:nvPr/>
        </p:nvSpPr>
        <p:spPr>
          <a:xfrm>
            <a:off x="1808421" y="4557489"/>
            <a:ext cx="6992398" cy="769441"/>
          </a:xfrm>
          <a:prstGeom prst="rect">
            <a:avLst/>
          </a:prstGeom>
        </p:spPr>
        <p:txBody>
          <a:bodyPr wrap="square">
            <a:spAutoFit/>
          </a:bodyPr>
          <a:lstStyle/>
          <a:p>
            <a:pPr eaLnBrk="0" hangingPunct="0">
              <a:buSzPct val="150000"/>
              <a:tabLst>
                <a:tab pos="539750" algn="l"/>
              </a:tabLst>
            </a:pPr>
            <a:r>
              <a:rPr lang="en-US" sz="2200" b="1" dirty="0">
                <a:solidFill>
                  <a:schemeClr val="accent1">
                    <a:lumMod val="75000"/>
                  </a:schemeClr>
                </a:solidFill>
                <a:cs typeface="Times New Roman" pitchFamily="18" charset="0"/>
              </a:rPr>
              <a:t>Mathematical modelling of hydrological and environmental phenomena</a:t>
            </a: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061973" y="5087953"/>
            <a:ext cx="675208" cy="983565"/>
          </a:xfrm>
          <a:prstGeom prst="rect">
            <a:avLst/>
          </a:prstGeom>
        </p:spPr>
      </p:pic>
      <p:sp>
        <p:nvSpPr>
          <p:cNvPr id="10" name="Rectangle 9"/>
          <p:cNvSpPr/>
          <p:nvPr/>
        </p:nvSpPr>
        <p:spPr>
          <a:xfrm>
            <a:off x="2895867" y="5412197"/>
            <a:ext cx="5041829" cy="547714"/>
          </a:xfrm>
          <a:prstGeom prst="rect">
            <a:avLst/>
          </a:prstGeom>
        </p:spPr>
        <p:txBody>
          <a:bodyPr wrap="none">
            <a:spAutoFit/>
          </a:bodyPr>
          <a:lstStyle/>
          <a:p>
            <a:pPr eaLnBrk="0" hangingPunct="0">
              <a:lnSpc>
                <a:spcPct val="150000"/>
              </a:lnSpc>
              <a:buSzPct val="150000"/>
              <a:tabLst>
                <a:tab pos="539750" algn="l"/>
              </a:tabLst>
            </a:pPr>
            <a:r>
              <a:rPr lang="en-US" sz="2200" b="1" dirty="0">
                <a:solidFill>
                  <a:schemeClr val="accent1">
                    <a:lumMod val="75000"/>
                  </a:schemeClr>
                </a:solidFill>
                <a:cs typeface="Times New Roman" pitchFamily="18" charset="0"/>
              </a:rPr>
              <a:t>Environmental and hydrologic  education </a:t>
            </a:r>
          </a:p>
        </p:txBody>
      </p:sp>
      <p:pic>
        <p:nvPicPr>
          <p:cNvPr id="15" name="Picture 14"/>
          <p:cNvPicPr>
            <a:picLocks noChangeAspect="1"/>
          </p:cNvPicPr>
          <p:nvPr/>
        </p:nvPicPr>
        <p:blipFill>
          <a:blip r:embed="rId7"/>
          <a:stretch>
            <a:fillRect/>
          </a:stretch>
        </p:blipFill>
        <p:spPr>
          <a:xfrm>
            <a:off x="228600" y="5718296"/>
            <a:ext cx="990600" cy="990600"/>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28600" y="1642470"/>
            <a:ext cx="6570104" cy="4497336"/>
          </a:xfrm>
          <a:prstGeom prst="rect">
            <a:avLst/>
          </a:prstGeom>
          <a:noFill/>
          <a:ln w="9525">
            <a:noFill/>
            <a:miter lim="800000"/>
            <a:headEnd/>
            <a:tailEnd/>
          </a:ln>
        </p:spPr>
      </p:pic>
      <p:sp>
        <p:nvSpPr>
          <p:cNvPr id="20482" name="Rectangle 2"/>
          <p:cNvSpPr>
            <a:spLocks noGrp="1" noChangeArrowheads="1"/>
          </p:cNvSpPr>
          <p:nvPr>
            <p:ph type="title"/>
          </p:nvPr>
        </p:nvSpPr>
        <p:spPr>
          <a:xfrm>
            <a:off x="228600" y="764704"/>
            <a:ext cx="8458200" cy="838200"/>
          </a:xfrm>
        </p:spPr>
        <p:txBody>
          <a:bodyPr/>
          <a:lstStyle/>
          <a:p>
            <a:pPr eaLnBrk="1" hangingPunct="1"/>
            <a:r>
              <a:rPr lang="en-US" sz="2800" b="1" dirty="0">
                <a:latin typeface="Comic Sans MS" pitchFamily="66" charset="0"/>
              </a:rPr>
              <a:t>Transboundary Water Resources Management</a:t>
            </a:r>
            <a:endParaRPr lang="en-GB" sz="2800" b="1" dirty="0">
              <a:latin typeface="Comic Sans MS" pitchFamily="66" charset="0"/>
            </a:endParaRPr>
          </a:p>
        </p:txBody>
      </p:sp>
      <p:sp>
        <p:nvSpPr>
          <p:cNvPr id="20484" name="Rectangle 4"/>
          <p:cNvSpPr>
            <a:spLocks noChangeArrowheads="1"/>
          </p:cNvSpPr>
          <p:nvPr/>
        </p:nvSpPr>
        <p:spPr bwMode="auto">
          <a:xfrm>
            <a:off x="152400" y="2514601"/>
            <a:ext cx="8839200" cy="402291"/>
          </a:xfrm>
          <a:prstGeom prst="rect">
            <a:avLst/>
          </a:prstGeom>
          <a:noFill/>
          <a:ln w="9525">
            <a:noFill/>
            <a:miter lim="800000"/>
            <a:headEnd/>
            <a:tailEnd/>
          </a:ln>
        </p:spPr>
        <p:txBody>
          <a:bodyPr wrap="square" lIns="90000" tIns="46800" rIns="90000" bIns="46800">
            <a:spAutoFit/>
          </a:bodyPr>
          <a:lstStyle/>
          <a:p>
            <a:pPr eaLnBrk="0" hangingPunct="0">
              <a:buSzPct val="150000"/>
              <a:buFont typeface="Wingdings" pitchFamily="2" charset="2"/>
              <a:buChar char="ü"/>
              <a:tabLst>
                <a:tab pos="539750" algn="l"/>
              </a:tabLst>
            </a:pPr>
            <a:endParaRPr lang="en-GB" sz="2000" b="1" dirty="0">
              <a:solidFill>
                <a:schemeClr val="accent1">
                  <a:lumMod val="75000"/>
                </a:schemeClr>
              </a:solidFill>
              <a:cs typeface="Times New Roman" pitchFamily="18" charset="0"/>
            </a:endParaRPr>
          </a:p>
        </p:txBody>
      </p:sp>
      <p:pic>
        <p:nvPicPr>
          <p:cNvPr id="6" name="Picture 8" descr="http://www.inweb.gr/templates/inweb/images/header_logo.png"/>
          <p:cNvPicPr>
            <a:picLocks noChangeAspect="1" noChangeArrowheads="1"/>
          </p:cNvPicPr>
          <p:nvPr/>
        </p:nvPicPr>
        <p:blipFill>
          <a:blip r:embed="rId3" cstate="print"/>
          <a:srcRect/>
          <a:stretch>
            <a:fillRect/>
          </a:stretch>
        </p:blipFill>
        <p:spPr bwMode="auto">
          <a:xfrm>
            <a:off x="0" y="1"/>
            <a:ext cx="9144000" cy="880111"/>
          </a:xfrm>
          <a:prstGeom prst="rect">
            <a:avLst/>
          </a:prstGeom>
          <a:noFill/>
        </p:spPr>
      </p:pic>
      <p:sp>
        <p:nvSpPr>
          <p:cNvPr id="3" name="Rectangle 2"/>
          <p:cNvSpPr/>
          <p:nvPr/>
        </p:nvSpPr>
        <p:spPr>
          <a:xfrm>
            <a:off x="76200" y="6215714"/>
            <a:ext cx="7010400" cy="461665"/>
          </a:xfrm>
          <a:prstGeom prst="rect">
            <a:avLst/>
          </a:prstGeom>
        </p:spPr>
        <p:txBody>
          <a:bodyPr wrap="square">
            <a:spAutoFit/>
          </a:bodyPr>
          <a:lstStyle/>
          <a:p>
            <a:r>
              <a:rPr lang="en-US" sz="1200" b="1" dirty="0">
                <a:latin typeface="+mn-lt"/>
              </a:rPr>
              <a:t>Source</a:t>
            </a:r>
            <a:r>
              <a:rPr lang="el-GR" sz="1200" b="1" i="1" dirty="0">
                <a:latin typeface="+mn-lt"/>
              </a:rPr>
              <a:t>: </a:t>
            </a:r>
            <a:r>
              <a:rPr lang="en-US" sz="1200" b="1" i="1" dirty="0">
                <a:latin typeface="+mn-lt"/>
              </a:rPr>
              <a:t>Ganoulis, J., Skoulikaris, Ch. (2011). A Conceptual Model for Implementing Integrated Transboundary Water Resources Management (ITWRM). Journal of Hydrologic Environment, 7(1), 155-158</a:t>
            </a:r>
          </a:p>
        </p:txBody>
      </p:sp>
      <p:sp>
        <p:nvSpPr>
          <p:cNvPr id="7" name="Rectangle 6"/>
          <p:cNvSpPr/>
          <p:nvPr/>
        </p:nvSpPr>
        <p:spPr>
          <a:xfrm rot="17570806">
            <a:off x="4911700" y="2903838"/>
            <a:ext cx="5218726" cy="1323439"/>
          </a:xfrm>
          <a:prstGeom prst="rect">
            <a:avLst/>
          </a:prstGeom>
          <a:ln w="28575">
            <a:solidFill>
              <a:srgbClr val="0070C0"/>
            </a:solidFill>
          </a:ln>
        </p:spPr>
        <p:txBody>
          <a:bodyPr wrap="square">
            <a:spAutoFit/>
          </a:bodyPr>
          <a:lstStyle/>
          <a:p>
            <a:r>
              <a:rPr lang="en-US" sz="2000" b="1" dirty="0"/>
              <a:t>THEME 2: GROUNDWATER IN A CHANGING ENVIRONMENT </a:t>
            </a:r>
          </a:p>
          <a:p>
            <a:r>
              <a:rPr lang="en-US" sz="2000" b="1" i="1" dirty="0"/>
              <a:t>Focal Area 2.5 – Promoting management of transboundary aquifers </a:t>
            </a:r>
            <a:endParaRPr lang="en-US" sz="2000" dirty="0"/>
          </a:p>
        </p:txBody>
      </p:sp>
    </p:spTree>
    <p:extLst>
      <p:ext uri="{BB962C8B-B14F-4D97-AF65-F5344CB8AC3E}">
        <p14:creationId xmlns:p14="http://schemas.microsoft.com/office/powerpoint/2010/main" val="26339121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10" descr="Background_bottom.jpg"/>
          <p:cNvPicPr>
            <a:picLocks noChangeAspect="1"/>
          </p:cNvPicPr>
          <p:nvPr/>
        </p:nvPicPr>
        <p:blipFill>
          <a:blip r:embed="rId2" cstate="print">
            <a:extLst>
              <a:ext uri="{28A0092B-C50C-407E-A947-70E740481C1C}">
                <a14:useLocalDpi xmlns:a14="http://schemas.microsoft.com/office/drawing/2010/main" val="0"/>
              </a:ext>
            </a:extLst>
          </a:blip>
          <a:srcRect r="876"/>
          <a:stretch>
            <a:fillRect/>
          </a:stretch>
        </p:blipFill>
        <p:spPr bwMode="auto">
          <a:xfrm>
            <a:off x="-19051" y="1"/>
            <a:ext cx="9163051"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re 1"/>
          <p:cNvSpPr>
            <a:spLocks/>
          </p:cNvSpPr>
          <p:nvPr/>
        </p:nvSpPr>
        <p:spPr bwMode="auto">
          <a:xfrm>
            <a:off x="179389" y="115889"/>
            <a:ext cx="871378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b="1" dirty="0">
                <a:solidFill>
                  <a:schemeClr val="bg1"/>
                </a:solidFill>
              </a:rPr>
              <a:t>Integrated management of </a:t>
            </a:r>
            <a:r>
              <a:rPr lang="en-US" sz="3200" b="1" dirty="0" err="1">
                <a:solidFill>
                  <a:schemeClr val="bg1"/>
                </a:solidFill>
              </a:rPr>
              <a:t>transboundary</a:t>
            </a:r>
            <a:r>
              <a:rPr lang="en-US" sz="3200" b="1" dirty="0">
                <a:solidFill>
                  <a:schemeClr val="bg1"/>
                </a:solidFill>
              </a:rPr>
              <a:t> water bodies</a:t>
            </a:r>
          </a:p>
        </p:txBody>
      </p:sp>
      <p:pic>
        <p:nvPicPr>
          <p:cNvPr id="2050" name="Picture 2"/>
          <p:cNvPicPr>
            <a:picLocks noChangeAspect="1" noChangeArrowheads="1"/>
          </p:cNvPicPr>
          <p:nvPr/>
        </p:nvPicPr>
        <p:blipFill>
          <a:blip r:embed="rId3" cstate="print"/>
          <a:srcRect/>
          <a:stretch>
            <a:fillRect/>
          </a:stretch>
        </p:blipFill>
        <p:spPr bwMode="auto">
          <a:xfrm>
            <a:off x="685801" y="1752600"/>
            <a:ext cx="3222683" cy="4761004"/>
          </a:xfrm>
          <a:prstGeom prst="rect">
            <a:avLst/>
          </a:prstGeom>
          <a:noFill/>
          <a:ln w="9525">
            <a:solidFill>
              <a:schemeClr val="tx1"/>
            </a:solidFill>
            <a:miter lim="800000"/>
            <a:headEnd/>
            <a:tailEnd/>
          </a:ln>
        </p:spPr>
      </p:pic>
      <p:sp>
        <p:nvSpPr>
          <p:cNvPr id="22" name="Rectangle 21"/>
          <p:cNvSpPr/>
          <p:nvPr/>
        </p:nvSpPr>
        <p:spPr>
          <a:xfrm>
            <a:off x="1905000" y="1143000"/>
            <a:ext cx="4800600" cy="400110"/>
          </a:xfrm>
          <a:prstGeom prst="rect">
            <a:avLst/>
          </a:prstGeom>
        </p:spPr>
        <p:txBody>
          <a:bodyPr wrap="square">
            <a:spAutoFit/>
          </a:bodyPr>
          <a:lstStyle/>
          <a:p>
            <a:r>
              <a:rPr lang="en-US" b="1" u="sng" dirty="0"/>
              <a:t>Developed inventories of </a:t>
            </a:r>
            <a:r>
              <a:rPr lang="en-US" b="1" u="sng" dirty="0" err="1"/>
              <a:t>tran</a:t>
            </a:r>
            <a:r>
              <a:rPr lang="en-US" sz="2000" b="1" u="sng" dirty="0" err="1"/>
              <a:t>s</a:t>
            </a:r>
            <a:r>
              <a:rPr lang="en-US" b="1" u="sng" dirty="0" err="1"/>
              <a:t>boundary</a:t>
            </a:r>
            <a:r>
              <a:rPr lang="en-US" b="1" u="sng" dirty="0"/>
              <a:t> water </a:t>
            </a:r>
          </a:p>
        </p:txBody>
      </p:sp>
      <p:pic>
        <p:nvPicPr>
          <p:cNvPr id="8" name="Picture 3"/>
          <p:cNvPicPr>
            <a:picLocks noChangeAspect="1" noChangeArrowheads="1"/>
          </p:cNvPicPr>
          <p:nvPr/>
        </p:nvPicPr>
        <p:blipFill>
          <a:blip r:embed="rId4" cstate="print"/>
          <a:srcRect/>
          <a:stretch>
            <a:fillRect/>
          </a:stretch>
        </p:blipFill>
        <p:spPr bwMode="auto">
          <a:xfrm>
            <a:off x="5334000" y="1752600"/>
            <a:ext cx="3400480" cy="47244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10" descr="Background_bottom.jpg"/>
          <p:cNvPicPr>
            <a:picLocks noChangeAspect="1"/>
          </p:cNvPicPr>
          <p:nvPr/>
        </p:nvPicPr>
        <p:blipFill>
          <a:blip r:embed="rId2" cstate="print">
            <a:extLst>
              <a:ext uri="{28A0092B-C50C-407E-A947-70E740481C1C}">
                <a14:useLocalDpi xmlns:a14="http://schemas.microsoft.com/office/drawing/2010/main" val="0"/>
              </a:ext>
            </a:extLst>
          </a:blip>
          <a:srcRect r="876"/>
          <a:stretch>
            <a:fillRect/>
          </a:stretch>
        </p:blipFill>
        <p:spPr bwMode="auto">
          <a:xfrm>
            <a:off x="-19051" y="1"/>
            <a:ext cx="9163051"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re 1"/>
          <p:cNvSpPr>
            <a:spLocks/>
          </p:cNvSpPr>
          <p:nvPr/>
        </p:nvSpPr>
        <p:spPr bwMode="auto">
          <a:xfrm>
            <a:off x="179389" y="115889"/>
            <a:ext cx="871378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b="1" dirty="0">
                <a:solidFill>
                  <a:schemeClr val="bg1"/>
                </a:solidFill>
              </a:rPr>
              <a:t>INWEB’s </a:t>
            </a:r>
            <a:r>
              <a:rPr lang="en-US" sz="3200" b="1" dirty="0" err="1">
                <a:solidFill>
                  <a:schemeClr val="bg1"/>
                </a:solidFill>
              </a:rPr>
              <a:t>geoinformation</a:t>
            </a:r>
            <a:r>
              <a:rPr lang="en-US" sz="3200" b="1" dirty="0">
                <a:solidFill>
                  <a:schemeClr val="bg1"/>
                </a:solidFill>
              </a:rPr>
              <a:t> databases </a:t>
            </a:r>
            <a:endParaRPr lang="fr-FR" sz="3200" b="1" dirty="0">
              <a:solidFill>
                <a:schemeClr val="bg1"/>
              </a:solidFill>
            </a:endParaRPr>
          </a:p>
        </p:txBody>
      </p:sp>
      <p:pic>
        <p:nvPicPr>
          <p:cNvPr id="2051" name="Picture 3"/>
          <p:cNvPicPr>
            <a:picLocks noChangeAspect="1" noChangeArrowheads="1"/>
          </p:cNvPicPr>
          <p:nvPr/>
        </p:nvPicPr>
        <p:blipFill>
          <a:blip r:embed="rId3" cstate="print"/>
          <a:srcRect/>
          <a:stretch>
            <a:fillRect/>
          </a:stretch>
        </p:blipFill>
        <p:spPr bwMode="auto">
          <a:xfrm>
            <a:off x="755576" y="1124745"/>
            <a:ext cx="7524328" cy="1079977"/>
          </a:xfrm>
          <a:prstGeom prst="rect">
            <a:avLst/>
          </a:prstGeom>
          <a:noFill/>
          <a:ln w="9525">
            <a:noFill/>
            <a:miter lim="800000"/>
            <a:headEnd/>
            <a:tailEnd/>
          </a:ln>
        </p:spPr>
      </p:pic>
      <p:grpSp>
        <p:nvGrpSpPr>
          <p:cNvPr id="2" name="Group 46"/>
          <p:cNvGrpSpPr/>
          <p:nvPr/>
        </p:nvGrpSpPr>
        <p:grpSpPr>
          <a:xfrm>
            <a:off x="251521" y="2276873"/>
            <a:ext cx="3600401" cy="3168352"/>
            <a:chOff x="251519" y="2276872"/>
            <a:chExt cx="3600401" cy="3168352"/>
          </a:xfrm>
        </p:grpSpPr>
        <p:sp>
          <p:nvSpPr>
            <p:cNvPr id="9" name="Rectangle 8"/>
            <p:cNvSpPr/>
            <p:nvPr/>
          </p:nvSpPr>
          <p:spPr>
            <a:xfrm>
              <a:off x="539552" y="2348880"/>
              <a:ext cx="2318455" cy="369332"/>
            </a:xfrm>
            <a:prstGeom prst="rect">
              <a:avLst/>
            </a:prstGeom>
          </p:spPr>
          <p:txBody>
            <a:bodyPr wrap="none">
              <a:spAutoFit/>
            </a:bodyPr>
            <a:lstStyle/>
            <a:p>
              <a:r>
                <a:rPr lang="en-US" b="1" dirty="0"/>
                <a:t>Shared Aquifers in SEE</a:t>
              </a:r>
            </a:p>
          </p:txBody>
        </p:sp>
        <p:cxnSp>
          <p:nvCxnSpPr>
            <p:cNvPr id="14" name="Straight Arrow Connector 13"/>
            <p:cNvCxnSpPr/>
            <p:nvPr/>
          </p:nvCxnSpPr>
          <p:spPr>
            <a:xfrm flipH="1">
              <a:off x="2915816" y="2276872"/>
              <a:ext cx="936104"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4" name="Picture 6"/>
            <p:cNvPicPr>
              <a:picLocks noChangeAspect="1" noChangeArrowheads="1"/>
            </p:cNvPicPr>
            <p:nvPr/>
          </p:nvPicPr>
          <p:blipFill>
            <a:blip r:embed="rId4" cstate="print"/>
            <a:srcRect/>
            <a:stretch>
              <a:fillRect/>
            </a:stretch>
          </p:blipFill>
          <p:spPr bwMode="auto">
            <a:xfrm>
              <a:off x="251519" y="2708920"/>
              <a:ext cx="3599367" cy="2736304"/>
            </a:xfrm>
            <a:prstGeom prst="rect">
              <a:avLst/>
            </a:prstGeom>
            <a:noFill/>
            <a:ln w="9525">
              <a:noFill/>
              <a:miter lim="800000"/>
              <a:headEnd/>
              <a:tailEnd/>
            </a:ln>
          </p:spPr>
        </p:pic>
      </p:grpSp>
      <p:grpSp>
        <p:nvGrpSpPr>
          <p:cNvPr id="5" name="Group 47"/>
          <p:cNvGrpSpPr/>
          <p:nvPr/>
        </p:nvGrpSpPr>
        <p:grpSpPr>
          <a:xfrm>
            <a:off x="3851920" y="2276873"/>
            <a:ext cx="5040560" cy="3168352"/>
            <a:chOff x="3851920" y="2276872"/>
            <a:chExt cx="5040560" cy="3168352"/>
          </a:xfrm>
        </p:grpSpPr>
        <p:cxnSp>
          <p:nvCxnSpPr>
            <p:cNvPr id="23" name="Straight Arrow Connector 22"/>
            <p:cNvCxnSpPr/>
            <p:nvPr/>
          </p:nvCxnSpPr>
          <p:spPr>
            <a:xfrm>
              <a:off x="3851920" y="2276872"/>
              <a:ext cx="1584176"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5652120" y="2276872"/>
              <a:ext cx="2959528" cy="369332"/>
            </a:xfrm>
            <a:prstGeom prst="rect">
              <a:avLst/>
            </a:prstGeom>
          </p:spPr>
          <p:txBody>
            <a:bodyPr wrap="none">
              <a:spAutoFit/>
            </a:bodyPr>
            <a:lstStyle/>
            <a:p>
              <a:r>
                <a:rPr lang="en-US" b="1" dirty="0"/>
                <a:t>Shared Surface Waters in SEE</a:t>
              </a:r>
            </a:p>
          </p:txBody>
        </p:sp>
        <p:pic>
          <p:nvPicPr>
            <p:cNvPr id="2055" name="Picture 7"/>
            <p:cNvPicPr>
              <a:picLocks noChangeAspect="1" noChangeArrowheads="1"/>
            </p:cNvPicPr>
            <p:nvPr/>
          </p:nvPicPr>
          <p:blipFill>
            <a:blip r:embed="rId5" cstate="print"/>
            <a:srcRect/>
            <a:stretch>
              <a:fillRect/>
            </a:stretch>
          </p:blipFill>
          <p:spPr bwMode="auto">
            <a:xfrm>
              <a:off x="5252075" y="2636912"/>
              <a:ext cx="3640405" cy="2808312"/>
            </a:xfrm>
            <a:prstGeom prst="rect">
              <a:avLst/>
            </a:prstGeom>
            <a:noFill/>
            <a:ln w="9525">
              <a:noFill/>
              <a:miter lim="800000"/>
              <a:headEnd/>
              <a:tailEnd/>
            </a:ln>
          </p:spPr>
        </p:pic>
      </p:grpSp>
      <p:grpSp>
        <p:nvGrpSpPr>
          <p:cNvPr id="6" name="Group 57"/>
          <p:cNvGrpSpPr/>
          <p:nvPr/>
        </p:nvGrpSpPr>
        <p:grpSpPr>
          <a:xfrm>
            <a:off x="899592" y="2276872"/>
            <a:ext cx="3456662" cy="4401780"/>
            <a:chOff x="899592" y="2276872"/>
            <a:chExt cx="3456661" cy="4401780"/>
          </a:xfrm>
        </p:grpSpPr>
        <p:cxnSp>
          <p:nvCxnSpPr>
            <p:cNvPr id="15" name="Straight Arrow Connector 14"/>
            <p:cNvCxnSpPr/>
            <p:nvPr/>
          </p:nvCxnSpPr>
          <p:spPr>
            <a:xfrm flipH="1">
              <a:off x="3635896" y="2276872"/>
              <a:ext cx="216024"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6" name="Picture 8"/>
            <p:cNvPicPr>
              <a:picLocks noChangeAspect="1" noChangeArrowheads="1"/>
            </p:cNvPicPr>
            <p:nvPr/>
          </p:nvPicPr>
          <p:blipFill>
            <a:blip r:embed="rId6" cstate="print"/>
            <a:srcRect/>
            <a:stretch>
              <a:fillRect/>
            </a:stretch>
          </p:blipFill>
          <p:spPr bwMode="auto">
            <a:xfrm>
              <a:off x="899592" y="2996952"/>
              <a:ext cx="3456661" cy="3233951"/>
            </a:xfrm>
            <a:prstGeom prst="rect">
              <a:avLst/>
            </a:prstGeom>
            <a:noFill/>
            <a:ln w="9525">
              <a:noFill/>
              <a:miter lim="800000"/>
              <a:headEnd/>
              <a:tailEnd/>
            </a:ln>
          </p:spPr>
        </p:pic>
        <p:sp>
          <p:nvSpPr>
            <p:cNvPr id="51" name="Rectangle 50"/>
            <p:cNvSpPr/>
            <p:nvPr/>
          </p:nvSpPr>
          <p:spPr>
            <a:xfrm>
              <a:off x="1259632" y="6309320"/>
              <a:ext cx="2810833" cy="369332"/>
            </a:xfrm>
            <a:prstGeom prst="rect">
              <a:avLst/>
            </a:prstGeom>
          </p:spPr>
          <p:txBody>
            <a:bodyPr wrap="none">
              <a:spAutoFit/>
            </a:bodyPr>
            <a:lstStyle/>
            <a:p>
              <a:r>
                <a:rPr lang="en-US" b="1" dirty="0"/>
                <a:t>Shared Aquifers in N. Africa</a:t>
              </a:r>
            </a:p>
          </p:txBody>
        </p:sp>
      </p:grpSp>
      <p:grpSp>
        <p:nvGrpSpPr>
          <p:cNvPr id="7" name="Group 58"/>
          <p:cNvGrpSpPr/>
          <p:nvPr/>
        </p:nvGrpSpPr>
        <p:grpSpPr>
          <a:xfrm>
            <a:off x="3851920" y="2276872"/>
            <a:ext cx="4969793" cy="4401780"/>
            <a:chOff x="3851920" y="2276872"/>
            <a:chExt cx="4969793" cy="4401780"/>
          </a:xfrm>
        </p:grpSpPr>
        <p:cxnSp>
          <p:nvCxnSpPr>
            <p:cNvPr id="17" name="Straight Arrow Connector 16"/>
            <p:cNvCxnSpPr/>
            <p:nvPr/>
          </p:nvCxnSpPr>
          <p:spPr>
            <a:xfrm>
              <a:off x="3851920" y="2276872"/>
              <a:ext cx="1224136"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7" name="Picture 9"/>
            <p:cNvPicPr>
              <a:picLocks noChangeAspect="1" noChangeArrowheads="1"/>
            </p:cNvPicPr>
            <p:nvPr/>
          </p:nvPicPr>
          <p:blipFill>
            <a:blip r:embed="rId7" cstate="print"/>
            <a:srcRect/>
            <a:stretch>
              <a:fillRect/>
            </a:stretch>
          </p:blipFill>
          <p:spPr bwMode="auto">
            <a:xfrm>
              <a:off x="5148064" y="3284984"/>
              <a:ext cx="3673649" cy="3023921"/>
            </a:xfrm>
            <a:prstGeom prst="rect">
              <a:avLst/>
            </a:prstGeom>
            <a:noFill/>
            <a:ln w="9525">
              <a:noFill/>
              <a:miter lim="800000"/>
              <a:headEnd/>
              <a:tailEnd/>
            </a:ln>
          </p:spPr>
        </p:pic>
        <p:sp>
          <p:nvSpPr>
            <p:cNvPr id="57" name="Rectangle 56"/>
            <p:cNvSpPr/>
            <p:nvPr/>
          </p:nvSpPr>
          <p:spPr>
            <a:xfrm>
              <a:off x="5292080" y="6309320"/>
              <a:ext cx="3478260" cy="369332"/>
            </a:xfrm>
            <a:prstGeom prst="rect">
              <a:avLst/>
            </a:prstGeom>
          </p:spPr>
          <p:txBody>
            <a:bodyPr wrap="none">
              <a:spAutoFit/>
            </a:bodyPr>
            <a:lstStyle/>
            <a:p>
              <a:r>
                <a:rPr lang="en-US" b="1" dirty="0"/>
                <a:t>Shared Aquifers in the Middle East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a:stretch>
            <a:fillRect/>
          </a:stretch>
        </p:blipFill>
        <p:spPr bwMode="auto">
          <a:xfrm>
            <a:off x="0" y="1190142"/>
            <a:ext cx="9144000" cy="4724524"/>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pic>
        <p:nvPicPr>
          <p:cNvPr id="4100" name="Picture 4"/>
          <p:cNvPicPr>
            <a:picLocks noChangeAspect="1" noChangeArrowheads="1"/>
          </p:cNvPicPr>
          <p:nvPr/>
        </p:nvPicPr>
        <p:blipFill>
          <a:blip r:embed="rId3" cstate="print"/>
          <a:srcRect/>
          <a:stretch>
            <a:fillRect/>
          </a:stretch>
        </p:blipFill>
        <p:spPr bwMode="auto">
          <a:xfrm>
            <a:off x="0" y="2214018"/>
            <a:ext cx="9144000" cy="4339182"/>
          </a:xfrm>
          <a:prstGeom prst="rect">
            <a:avLst/>
          </a:prstGeom>
          <a:noFill/>
          <a:ln w="9525">
            <a:noFill/>
            <a:miter lim="800000"/>
            <a:headEnd/>
            <a:tailEnd/>
          </a:ln>
        </p:spPr>
      </p:pic>
      <p:pic>
        <p:nvPicPr>
          <p:cNvPr id="8" name="Image 10" descr="Background_bottom.jpg"/>
          <p:cNvPicPr>
            <a:picLocks noChangeAspect="1"/>
          </p:cNvPicPr>
          <p:nvPr/>
        </p:nvPicPr>
        <p:blipFill>
          <a:blip r:embed="rId4" cstate="print"/>
          <a:srcRect r="876"/>
          <a:stretch>
            <a:fillRect/>
          </a:stretch>
        </p:blipFill>
        <p:spPr bwMode="auto">
          <a:xfrm>
            <a:off x="-19051" y="1"/>
            <a:ext cx="9163051" cy="1052513"/>
          </a:xfrm>
          <a:prstGeom prst="rect">
            <a:avLst/>
          </a:prstGeom>
          <a:noFill/>
          <a:ln w="9525">
            <a:noFill/>
            <a:miter lim="800000"/>
            <a:headEnd/>
            <a:tailEnd/>
          </a:ln>
        </p:spPr>
      </p:pic>
      <p:sp>
        <p:nvSpPr>
          <p:cNvPr id="9" name="Titre 1"/>
          <p:cNvSpPr>
            <a:spLocks/>
          </p:cNvSpPr>
          <p:nvPr/>
        </p:nvSpPr>
        <p:spPr bwMode="auto">
          <a:xfrm>
            <a:off x="179389" y="115889"/>
            <a:ext cx="8713787" cy="865187"/>
          </a:xfrm>
          <a:prstGeom prst="rect">
            <a:avLst/>
          </a:prstGeom>
          <a:noFill/>
          <a:ln w="9525">
            <a:noFill/>
            <a:miter lim="800000"/>
            <a:headEnd/>
            <a:tailEnd/>
          </a:ln>
        </p:spPr>
        <p:txBody>
          <a:bodyPr anchor="ctr"/>
          <a:lstStyle/>
          <a:p>
            <a:pPr algn="ctr"/>
            <a:r>
              <a:rPr lang="en-US" sz="3200" b="1" dirty="0">
                <a:solidFill>
                  <a:schemeClr val="bg1"/>
                </a:solidFill>
              </a:rPr>
              <a:t> NEW OPEN SOURCE TECHNNOLOGIES IN GEOINFORMATION SYSTEMS</a:t>
            </a:r>
            <a:endParaRPr lang="fr-FR" sz="32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blinds(horizontal)">
                                      <p:cBhvr>
                                        <p:cTn id="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4629724" y="2819400"/>
            <a:ext cx="4514276" cy="3538519"/>
          </a:xfrm>
          <a:prstGeom prst="rect">
            <a:avLst/>
          </a:prstGeom>
          <a:noFill/>
          <a:ln w="9525">
            <a:noFill/>
            <a:miter lim="800000"/>
            <a:headEnd/>
            <a:tailEnd/>
          </a:ln>
        </p:spPr>
      </p:pic>
      <p:sp>
        <p:nvSpPr>
          <p:cNvPr id="5" name="Rectangle 4"/>
          <p:cNvSpPr/>
          <p:nvPr/>
        </p:nvSpPr>
        <p:spPr>
          <a:xfrm>
            <a:off x="0" y="2362200"/>
            <a:ext cx="4724400" cy="3170099"/>
          </a:xfrm>
          <a:prstGeom prst="rect">
            <a:avLst/>
          </a:prstGeom>
        </p:spPr>
        <p:txBody>
          <a:bodyPr wrap="square">
            <a:spAutoFit/>
          </a:bodyPr>
          <a:lstStyle/>
          <a:p>
            <a:r>
              <a:rPr lang="en-US" sz="2000" b="1" dirty="0"/>
              <a:t>Activity 1.1.1. Assessment of the Risks and Uncertainties relating to Mediterranean coastal aquifers</a:t>
            </a:r>
          </a:p>
          <a:p>
            <a:r>
              <a:rPr lang="en-US" sz="2000" b="1" dirty="0"/>
              <a:t>Activity 1.1.2. Regional Actions for Coastal Aquifer Management.</a:t>
            </a:r>
          </a:p>
          <a:p>
            <a:r>
              <a:rPr lang="en-US" sz="2000" b="1" dirty="0"/>
              <a:t>Activity 1.1.3. Legislative, policy and institutional reforms for Coastal Aquifer Management</a:t>
            </a:r>
          </a:p>
          <a:p>
            <a:r>
              <a:rPr lang="en-US" sz="2000" b="1" dirty="0"/>
              <a:t>Activity 1.1.4 Spatial technology application</a:t>
            </a:r>
          </a:p>
        </p:txBody>
      </p:sp>
      <p:pic>
        <p:nvPicPr>
          <p:cNvPr id="6" name="Image 10" descr="Background_bottom.jpg"/>
          <p:cNvPicPr>
            <a:picLocks noChangeAspect="1"/>
          </p:cNvPicPr>
          <p:nvPr/>
        </p:nvPicPr>
        <p:blipFill>
          <a:blip r:embed="rId3" cstate="print"/>
          <a:srcRect r="876"/>
          <a:stretch>
            <a:fillRect/>
          </a:stretch>
        </p:blipFill>
        <p:spPr bwMode="auto">
          <a:xfrm>
            <a:off x="-19051" y="1"/>
            <a:ext cx="9163051" cy="1052513"/>
          </a:xfrm>
          <a:prstGeom prst="rect">
            <a:avLst/>
          </a:prstGeom>
          <a:noFill/>
          <a:ln w="9525">
            <a:noFill/>
            <a:miter lim="800000"/>
            <a:headEnd/>
            <a:tailEnd/>
          </a:ln>
        </p:spPr>
      </p:pic>
      <p:sp>
        <p:nvSpPr>
          <p:cNvPr id="7" name="Titre 1"/>
          <p:cNvSpPr>
            <a:spLocks/>
          </p:cNvSpPr>
          <p:nvPr/>
        </p:nvSpPr>
        <p:spPr bwMode="auto">
          <a:xfrm>
            <a:off x="179389" y="115889"/>
            <a:ext cx="8713787" cy="865187"/>
          </a:xfrm>
          <a:prstGeom prst="rect">
            <a:avLst/>
          </a:prstGeom>
          <a:noFill/>
          <a:ln w="9525">
            <a:noFill/>
            <a:miter lim="800000"/>
            <a:headEnd/>
            <a:tailEnd/>
          </a:ln>
        </p:spPr>
        <p:txBody>
          <a:bodyPr anchor="ctr"/>
          <a:lstStyle/>
          <a:p>
            <a:pPr algn="ctr"/>
            <a:r>
              <a:rPr lang="en-US" sz="3200" b="1" dirty="0">
                <a:solidFill>
                  <a:schemeClr val="bg1"/>
                </a:solidFill>
              </a:rPr>
              <a:t> MANAGEMENT OF COASTAL AQUIFER AND GROUNDWATER</a:t>
            </a:r>
            <a:endParaRPr lang="fr-FR" sz="3200" b="1" dirty="0">
              <a:solidFill>
                <a:schemeClr val="bg1"/>
              </a:solidFill>
            </a:endParaRPr>
          </a:p>
        </p:txBody>
      </p:sp>
      <p:sp>
        <p:nvSpPr>
          <p:cNvPr id="8" name="Rectangle 7"/>
          <p:cNvSpPr/>
          <p:nvPr/>
        </p:nvSpPr>
        <p:spPr>
          <a:xfrm>
            <a:off x="228600" y="1219200"/>
            <a:ext cx="8686800" cy="830997"/>
          </a:xfrm>
          <a:prstGeom prst="rect">
            <a:avLst/>
          </a:prstGeom>
        </p:spPr>
        <p:txBody>
          <a:bodyPr wrap="square">
            <a:spAutoFit/>
          </a:bodyPr>
          <a:lstStyle/>
          <a:p>
            <a:r>
              <a:rPr lang="en-US" sz="2400" b="1" dirty="0" err="1"/>
              <a:t>MedPartnership</a:t>
            </a:r>
            <a:r>
              <a:rPr lang="en-US" sz="2400" b="1" dirty="0"/>
              <a:t> </a:t>
            </a:r>
            <a:r>
              <a:rPr lang="en-US" sz="2400" b="1" dirty="0" err="1"/>
              <a:t>Programme</a:t>
            </a:r>
            <a:r>
              <a:rPr lang="en-US" sz="2400" b="1" dirty="0"/>
              <a:t> /</a:t>
            </a:r>
          </a:p>
          <a:p>
            <a:r>
              <a:rPr lang="en-US" sz="2400" b="1" dirty="0"/>
              <a:t>UNESCO-IHP sub-component on coastal aquifers and groundwater</a:t>
            </a:r>
          </a:p>
        </p:txBody>
      </p:sp>
      <p:sp>
        <p:nvSpPr>
          <p:cNvPr id="9" name="Rectangle 8"/>
          <p:cNvSpPr/>
          <p:nvPr/>
        </p:nvSpPr>
        <p:spPr>
          <a:xfrm>
            <a:off x="381000" y="5943600"/>
            <a:ext cx="3905043" cy="461665"/>
          </a:xfrm>
          <a:prstGeom prst="rect">
            <a:avLst/>
          </a:prstGeom>
        </p:spPr>
        <p:txBody>
          <a:bodyPr wrap="none">
            <a:spAutoFit/>
          </a:bodyPr>
          <a:lstStyle/>
          <a:p>
            <a:r>
              <a:rPr lang="en-US" sz="2400" b="1" dirty="0">
                <a:hlinkClick r:id="rId4"/>
              </a:rPr>
              <a:t>http://www.inweb.gr/mcag/</a:t>
            </a:r>
            <a:endParaRPr lang="en-US" sz="24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687</TotalTime>
  <Words>978</Words>
  <Application>Microsoft Office PowerPoint</Application>
  <PresentationFormat>On-screen Show (4:3)</PresentationFormat>
  <Paragraphs>107</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Comic Sans MS</vt:lpstr>
      <vt:lpstr>Times New Roman</vt:lpstr>
      <vt:lpstr>Wingdings</vt:lpstr>
      <vt:lpstr>Office Theme</vt:lpstr>
      <vt:lpstr>UNESCO Chair/International Network of  Water-Environment Centres for the Balkans (INWEB)</vt:lpstr>
      <vt:lpstr>PowerPoint Presentation</vt:lpstr>
      <vt:lpstr>PowerPoint Presentation</vt:lpstr>
      <vt:lpstr>PowerPoint Presentation</vt:lpstr>
      <vt:lpstr>Transboundary Water Resources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UNESCO Chair/ INWEB</dc:title>
  <dc:creator>Charalampos (Haris) Skoulikaris</dc:creator>
  <cp:lastModifiedBy>Skoulikaris Ch.</cp:lastModifiedBy>
  <cp:revision>67</cp:revision>
  <dcterms:created xsi:type="dcterms:W3CDTF">2006-08-16T00:00:00Z</dcterms:created>
  <dcterms:modified xsi:type="dcterms:W3CDTF">2019-10-30T17:01:10Z</dcterms:modified>
</cp:coreProperties>
</file>